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41" r:id="rId4"/>
  </p:sldMasterIdLst>
  <p:notesMasterIdLst>
    <p:notesMasterId r:id="rId36"/>
  </p:notesMasterIdLst>
  <p:handoutMasterIdLst>
    <p:handoutMasterId r:id="rId37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</p:sldIdLst>
  <p:sldSz cx="12192000" cy="6858000"/>
  <p:notesSz cx="6797675" cy="9926638"/>
  <p:custDataLst>
    <p:tags r:id="rId38"/>
  </p:custDataLst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userDrawn="1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515"/>
    <a:srgbClr val="C7000B"/>
    <a:srgbClr val="575756"/>
    <a:srgbClr val="FFFFFF"/>
    <a:srgbClr val="DD4654"/>
    <a:srgbClr val="F3D2D5"/>
    <a:srgbClr val="E6A8AD"/>
    <a:srgbClr val="E57B84"/>
    <a:srgbClr val="E57984"/>
    <a:srgbClr val="BF00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64827" autoAdjust="0"/>
  </p:normalViewPr>
  <p:slideViewPr>
    <p:cSldViewPr snapToGrid="0" snapToObjects="1">
      <p:cViewPr varScale="1">
        <p:scale>
          <a:sx n="45" d="100"/>
          <a:sy n="45" d="100"/>
        </p:scale>
        <p:origin x="1496" y="52"/>
      </p:cViewPr>
      <p:guideLst/>
    </p:cSldViewPr>
  </p:slideViewPr>
  <p:outlineViewPr>
    <p:cViewPr>
      <p:scale>
        <a:sx n="33" d="100"/>
        <a:sy n="33" d="100"/>
      </p:scale>
      <p:origin x="0" y="-11064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75" d="100"/>
          <a:sy n="75" d="100"/>
        </p:scale>
        <p:origin x="2184" y="-1584"/>
      </p:cViewPr>
      <p:guideLst>
        <p:guide orient="horz"/>
        <p:guide pos="2141"/>
      </p:guideLst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=""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>
                <a:latin typeface="Huawei Sans" panose="020C0503030203020204" pitchFamily="34" charset="0"/>
              </a:rPr>
              <a:t>4/12/2021</a:t>
            </a:fld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Huawei Sans" panose="020C050303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>
                <a:latin typeface="Huawei Sans" panose="020C0503030203020204" pitchFamily="34" charset="0"/>
              </a:rPr>
              <a:t>‹#›</a:t>
            </a:fld>
            <a:endParaRPr lang="en-US" dirty="0">
              <a:latin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4896" y="766800"/>
            <a:ext cx="5932800" cy="333774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4896" y="4603008"/>
            <a:ext cx="5932800" cy="5108400"/>
          </a:xfrm>
          <a:prstGeom prst="rect">
            <a:avLst/>
          </a:prstGeom>
        </p:spPr>
        <p:txBody>
          <a:bodyPr vert="horz" lIns="97200" tIns="45720" rIns="9720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8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•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1pPr>
    <a:lvl2pPr marL="540000" indent="-180000" algn="l" defTabSz="1219304" rtl="0" eaLnBrk="1" fontAlgn="ctr" latinLnBrk="0" hangingPunct="1">
      <a:lnSpc>
        <a:spcPct val="125000"/>
      </a:lnSpc>
      <a:spcAft>
        <a:spcPts val="600"/>
      </a:spcAft>
      <a:buClrTx/>
      <a:buFont typeface="Huawei Sans" panose="020C0503030203020204" pitchFamily="34" charset="0"/>
      <a:buChar char="▫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2pPr>
    <a:lvl3pPr marL="900000" indent="-180000" algn="l" defTabSz="1219304" rtl="0" eaLnBrk="1" fontAlgn="ctr" latinLnBrk="0" hangingPunct="1">
      <a:lnSpc>
        <a:spcPct val="125000"/>
      </a:lnSpc>
      <a:spcAft>
        <a:spcPts val="600"/>
      </a:spcAft>
      <a:buFont typeface="微软雅黑" panose="020B0503020204020204" pitchFamily="34" charset="-122"/>
      <a:buChar char="▪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3pPr>
    <a:lvl4pPr marL="126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−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4pPr>
    <a:lvl5pPr marL="1620000" indent="-180000" algn="l" defTabSz="1219304" rtl="0" eaLnBrk="1" fontAlgn="ctr" latinLnBrk="0" hangingPunct="1">
      <a:lnSpc>
        <a:spcPct val="125000"/>
      </a:lnSpc>
      <a:spcAft>
        <a:spcPts val="600"/>
      </a:spcAft>
      <a:buFont typeface="Huawei Sans" panose="020C0503030203020204" pitchFamily="34" charset="0"/>
      <a:buChar char="~"/>
      <a:defRPr sz="1100" kern="1200" baseline="0">
        <a:solidFill>
          <a:schemeClr val="tx1"/>
        </a:solidFill>
        <a:latin typeface="Huawei Sans" panose="020C0503030203020204" pitchFamily="34" charset="0"/>
        <a:ea typeface="方正兰亭黑简体" panose="02000000000000000000" pitchFamily="2" charset="-122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2" orient="horz" pos="2886" userDrawn="1">
          <p15:clr>
            <a:srgbClr val="F26B43"/>
          </p15:clr>
        </p15:guide>
        <p15:guide id="3" orient="horz" pos="482" userDrawn="1">
          <p15:clr>
            <a:srgbClr val="F26B43"/>
          </p15:clr>
        </p15:guide>
        <p15:guide id="4" orient="horz" pos="2591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  <p15:guide id="6" pos="4021" userDrawn="1">
          <p15:clr>
            <a:srgbClr val="F26B43"/>
          </p15:clr>
        </p15:guide>
        <p15:guide id="7" pos="279" userDrawn="1">
          <p15:clr>
            <a:srgbClr val="F26B43"/>
          </p15:clr>
        </p15:guide>
        <p15:guide id="8" pos="213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983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4" name="备注占位符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183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Коммутаторы: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кампусной сети коммутатор является устройством, ближайшим к конечным пользователям,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u="none" strike="noStrike" dirty="0" smtClean="0">
                <a:latin typeface="Arial" panose="020B0604020202020204" pitchFamily="34" charset="0"/>
                <a:cs typeface="Arial" panose="020B0604020202020204" pitchFamily="34" charset="0"/>
              </a:rPr>
              <a:t>он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используется для подключения терминалов к кампусной сети. Коммутаторы уровня доступа обычно являются коммутаторами уровня 2 и также называются Ethernet-коммутаторами. Уровень 2 относится к канальному уровню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в </a:t>
            </a:r>
            <a:r>
              <a:rPr lang="ru-RU" altLang="zh-CN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эталонной 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модели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TCP/IP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Ethernet-коммутатор может выполнять следующие функции: коммутация кадров данных, доступ устройств конечных пользователей, основные функции обеспечения безопасности доступа и резервирование канала уровня 2.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Широковещательный </a:t>
            </a:r>
            <a:r>
              <a:rPr lang="ru-RU" altLang="zh-CN" strike="noStrike" dirty="0">
                <a:latin typeface="Arial" panose="020B0604020202020204" pitchFamily="34" charset="0"/>
                <a:cs typeface="Arial" panose="020B0604020202020204" pitchFamily="34" charset="0"/>
              </a:rPr>
              <a:t>домен: набор узлов, которые могут получать широковещательные пакеты от другого узла.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0760992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Маршрутизаторы: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Маршрутизаторы работают на сетевом уровне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эталонной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модели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TCP/IP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Маршрутизаторы могут выполнять следующие функции: поддержка таблицы маршрутизации и маршрутной информации, обнаружение и выбор маршрутов, переадресация данных, изоляция широковещательного домена, доступ к глобальной сети, преобразование сетевых адресов и специальные функции обеспечения безопасности.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857072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100" kern="1200" baseline="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Межсетевой экран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sz="1100" kern="1200" baseline="0" dirty="0">
                <a:solidFill>
                  <a:schemeClr val="tx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Межсетевой экран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расположен между двумя сетями с различными уровнями доверия (например, между интранетом и Интернетом). Он контролирует связь между двумя сетями и принудительно реализует унифицированные политики безопасности для предотвращения несанкционированного доступа к важным информационным ресурсам.</a:t>
            </a:r>
          </a:p>
          <a:p>
            <a:pPr lvl="2"/>
            <a:endParaRPr lang="ru-RU" altLang="zh-CN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6814861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4603008"/>
            <a:ext cx="5932800" cy="53236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широком смысле, беспроводная локальная сеть – это сеть, которая использует радиоволны, лазерные и инфракрасные сигналы для замены некоторых или всех носителей </a:t>
            </a:r>
            <a:r>
              <a:rPr lang="ru-RU" altLang="zh-CN" u="none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(среды передачи)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проводной локальной сети. Wi-Fi — беспроводная технология на базе семейства стандартов IEEE 802.11.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беспроводной локальной сети стандартные устройства включают точки доступа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Fat AP, Fit AP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контроллеры доступа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Точка доступа: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Как правило, поддерживаются режимы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Fat AP, Fit AP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и облачные режимы управления. Вы можете гибко переключаться между этими режимами в соответствии с требованиями сетевого планирования.</a:t>
            </a: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Fat AP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: этот режим применяется в домах. Работает независимо, необходимо настраивать отдельно. Режим обладает простыми функциями, имеет низкие затраты.</a:t>
            </a: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Fit AP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: применяется для средних и крупных предприятий. Для работы требуется контроллер доступа, через который осуществляется управление и настройка режима.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Облачное управление: применяется для малых и средних предприятий. Для единого управления и настройки требуется взаимодействие с облачной платформой управления. Режим предоставляет различные функции и поддерживает автоматическую настройку и запуск в работу (</a:t>
            </a:r>
            <a:r>
              <a:rPr lang="ru-RU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plug-and-play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Контроллер доступа: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Как правило, контроллер доступа развертывается на уровне агрегации всей сети для обеспечения высокоскоростных, безопасных и надежных услуг беспроводной локальной сети.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Контроллер доступа предоставляет услуги беспроводного управления данными с большой емкостью, высокой производительностью, надежностью, простотой установки и техобслуживания. Он обеспечивает гибкую организацию сети и энергосбережение.</a:t>
            </a:r>
          </a:p>
          <a:p>
            <a:pPr lvl="2">
              <a:lnSpc>
                <a:spcPct val="100000"/>
              </a:lnSpc>
            </a:pP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996983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616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4603008"/>
            <a:ext cx="5932800" cy="5323630"/>
          </a:xfrm>
        </p:spPr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зависимости от географического охвата сети могут быть классифицированы на LAN, WAN и MAN.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характеристики:</a:t>
            </a:r>
          </a:p>
          <a:p>
            <a:pPr lvl="2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обычно покрывает площадь в несколько квадратных километров.</a:t>
            </a:r>
          </a:p>
          <a:p>
            <a:pPr lvl="2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Основная функция заключается в соединении нескольких терминалов, которые находятся близко друг к другу (в доме, в одном или нескольких зданиях, например, в кампусе).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Используемые технологии: Ethernet и Wi-Fi.</a:t>
            </a:r>
          </a:p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MAN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характеристики:</a:t>
            </a:r>
          </a:p>
          <a:p>
            <a:pPr lvl="2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MAN – это крупная локальная сеть, требующая больших затрат, но способная обеспечить более высокую скорость передачи данных. 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Она расширяет область доступа локальных сетей (может охватить университетский кампус или город) и  обладает более высокими характеристиками среды передачи.</a:t>
            </a:r>
          </a:p>
          <a:p>
            <a:pPr lvl="2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Основная функция заключается в подключении хостов, баз данных и локальных сетей в разных местах в одном городе.</a:t>
            </a:r>
          </a:p>
          <a:p>
            <a:pPr lvl="2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Функции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MAN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аналогичны функциям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WAN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за исключением режимов реализации и производительности.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Используемые технологии: например, Ethernet (10 Гбит/с или 100 Гбит/с) и WiMAX.</a:t>
            </a:r>
          </a:p>
          <a:p>
            <a:pPr lvl="1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2469607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65175"/>
            <a:ext cx="5932800" cy="8946233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WAN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Основные характеристики:</a:t>
            </a:r>
          </a:p>
          <a:p>
            <a:pPr lvl="2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WAN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обычно охватывает территорию в несколько километров или больше (например, тысячи километров).</a:t>
            </a:r>
          </a:p>
          <a:p>
            <a:pPr lvl="2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основном используется для соединения нескольких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LAN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или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MAN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, которые находятся далеко друг от друга (например, между городами или странами).</a:t>
            </a:r>
          </a:p>
          <a:p>
            <a:pPr lvl="2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Используются линии связи операторов связи.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Используемые технологии: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HDLC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PPP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69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7760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Построение топологии сети: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Очень важно овладеть профессиональными навыками </a:t>
            </a:r>
            <a:r>
              <a:rPr lang="ru-RU" altLang="zh-CN" u="none" strike="noStrike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проектирования топологии </a:t>
            </a:r>
            <a:r>
              <a:rPr lang="ru-RU" altLang="zh-CN" u="none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сети,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это требует много практики.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Программы Visio и Power Point — два популярных инструмента для создания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топологии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сети.</a:t>
            </a:r>
          </a:p>
          <a:p>
            <a:pPr lvl="1"/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438634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569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Звезда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Все узлы соединены через центральный узел.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Преимущества: новые узлы легко добавить в сеть. Данные связи пересылаются центральным узлом, что облегчает мониторинг сети.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Недостатки: неисправности на центральном узле влияют на связь всей сети.</a:t>
            </a:r>
          </a:p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Шина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Все узлы соединены через шину (например, коаксиальный кабель).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Преимущества: простота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 экономия кабеля. Как правило, отказ узла не влияет на связь во всей сети.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Недостатки: неисправность шины влияет на связь во всей сети. Информация, отправленная узлом, может быть получена всеми другими узлами, что приводит к низкому уровню безопасности.</a:t>
            </a:r>
          </a:p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Кольцо: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Все узлы соединены в замкнутое кольцо.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Преимущества: экономия кабеля.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Недостатки: сложно добавлять новые узлы. Исходное кольцо должно быть прервано для добавления новых узлов и формирования нового кольца.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7393543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765175"/>
            <a:ext cx="5932800" cy="8946233"/>
          </a:xfrm>
        </p:spPr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Дерево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Древовидная структура на самом деле является иерархической структурой типа звезда.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Преимущества: множественные сети типа звезда можно быстро объединить, что облегчит расширение сети.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Недостатки: неисправность узла на более высоком уровне становится серьезной проблемой.</a:t>
            </a:r>
          </a:p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Полносвязная топология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Все узлы соединяются между собой кабелями.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Преимущества: высокая надежность и высокая эффективность связи.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Недостатки: для каждого узла требуется большое количество физических портов и соединительных кабелей. В результате стоимость повышается, и сеть трудно расширить.</a:t>
            </a:r>
          </a:p>
          <a:p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Частично </a:t>
            </a:r>
            <a:r>
              <a:rPr lang="ru-RU" altLang="zh-CN" u="none" dirty="0" err="1">
                <a:latin typeface="Arial" panose="020B0604020202020204" pitchFamily="34" charset="0"/>
                <a:cs typeface="Arial" panose="020B0604020202020204" pitchFamily="34" charset="0"/>
              </a:rPr>
              <a:t>полносвязная</a:t>
            </a:r>
            <a:r>
              <a:rPr lang="ru-RU" altLang="zh-CN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топология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Взаимодействие осуществляется только между ключевыми узлами.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Преимущества: стоимость ниже, чем у полносвязной сети.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Недостатки: надежность ниже, чем у полносвязной сети.</a:t>
            </a:r>
          </a:p>
          <a:p>
            <a:pPr lvl="0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реальной сети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можно объединить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различные типы топологий в зависимости от стоимости, эффективности связи и требований к надежности.</a:t>
            </a:r>
          </a:p>
          <a:p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08791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8684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u="none" baseline="0" dirty="0">
                <a:latin typeface="Arial" panose="020B0604020202020204" pitchFamily="34" charset="0"/>
                <a:cs typeface="Arial" panose="020B0604020202020204" pitchFamily="34" charset="0"/>
              </a:rPr>
              <a:t>Сетевая инженерия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включае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т в себя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ряд действий в рамках всей сети, включая планирование, проектирование, внедрение, ввод в эксплуатацию и устранение неисправностей.</a:t>
            </a:r>
          </a:p>
          <a:p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Области задач, охватываемые сетевой </a:t>
            </a:r>
            <a:r>
              <a:rPr lang="ru-RU" altLang="zh-CN" u="none" dirty="0" smtClean="0">
                <a:latin typeface="Arial" panose="020B0604020202020204" pitchFamily="34" charset="0"/>
                <a:cs typeface="Arial" panose="020B0604020202020204" pitchFamily="34" charset="0"/>
              </a:rPr>
              <a:t>инженерией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достаточно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обширны, основными являются маршрутизация и коммутация.</a:t>
            </a: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547999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09442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6899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7148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80000" marR="0" lvl="0" indent="-180000" algn="l" defTabSz="1219304" rtl="0" eaLnBrk="1" fontAlgn="ctr" latinLnBrk="0" hangingPunct="1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Huawei Sans" panose="020C0503030203020204" pitchFamily="34" charset="0"/>
              <a:buChar char="•"/>
              <a:tabLst/>
              <a:defRPr/>
            </a:pPr>
            <a:r>
              <a:rPr lang="ru-RU" altLang="zh-CN" noProof="0" dirty="0">
                <a:latin typeface="Arial" panose="020B0604020202020204" pitchFamily="34" charset="0"/>
                <a:cs typeface="Arial" panose="020B0604020202020204" pitchFamily="34" charset="0"/>
              </a:rPr>
              <a:t>Веб-сайт экосистемы талантов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Huawei: https://e.huawei.com/en/talent/#/home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9798924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4603008"/>
            <a:ext cx="5932800" cy="532363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HCIA-Datacom: один курс (экзамен)</a:t>
            </a: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Базовые понятия передачи данных, основы маршрутизации и коммутации, безопасности,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WLAN, SDN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 NFV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, основы автоматизации программирования и примеры развертывания сети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HCIP-Datacom: один обязательный курс (экзамен) и шесть факультативных курсов для допсертификации (экзамены)</a:t>
            </a: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Обязательный курс (экзамен):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HCIP-Datacom-Основные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технологии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Дополнительные курсы (экзамены):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HCIP-Datacom-Расширенный курс по маршрутизации и коммутации</a:t>
            </a: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и развертывание кампусной сети</a:t>
            </a: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Проектирование сетевого решения для предприятия</a:t>
            </a: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и развертывание WAN</a:t>
            </a: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и развертывание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SD-WAN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HCIP-Datacom-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Разработчик автоматизации сетей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HCIE-Datacom: один курс (экзамен), объединяющий два модуля</a:t>
            </a: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Классическая сеть: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Классическая теория передачи данных на основе командных строк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Классическое развертывание технологии передачи данных на основе командных строк</a:t>
            </a:r>
          </a:p>
          <a:p>
            <a:pPr lvl="1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Решение SDN Huawei:</a:t>
            </a: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Корпоративные SDN-решения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(теория)</a:t>
            </a:r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 и развертывание корпоративных SDN-решений</a:t>
            </a:r>
          </a:p>
          <a:p>
            <a:pPr>
              <a:lnSpc>
                <a:spcPct val="100000"/>
              </a:lnSpc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13294902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ru-RU" altLang="zh-CN" baseline="0" dirty="0"/>
              <a:t> </a:t>
            </a:r>
            <a:r>
              <a:rPr lang="en-US" altLang="zh-CN" dirty="0"/>
              <a:t>C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763388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306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1919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3273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386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  <p:sp>
        <p:nvSpPr>
          <p:cNvPr id="5" name="备注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4473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Примеры сет</a:t>
            </a:r>
            <a:r>
              <a:rPr lang="ru-RU" altLang="zh-CN" strike="noStrike" dirty="0">
                <a:latin typeface="Arial" panose="020B0604020202020204" pitchFamily="34" charset="0"/>
                <a:cs typeface="Arial" panose="020B0604020202020204" pitchFamily="34" charset="0"/>
              </a:rPr>
              <a:t>евой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связи: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A. Два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компьютера, соединенные сетевым кабелем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образуют простейшую сеть.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B. Небольшая сеть,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 состоящая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из маршрутизатора (или коммутатора) и нескольких компьютеров. В такой сети файлы могут свободно передаваться между любыми двумя компьютерами через маршрутизатор или коммутатор.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C. Для загрузки файла с веб-сайта компьютер должен быть подключен к Интернету.</a:t>
            </a:r>
          </a:p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Интернет является крупнейшей компьютерной сетью в мире. Его предшественница сеть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ARPAnet</a:t>
            </a:r>
            <a:r>
              <a:rPr lang="ru-R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появилась в 1969 году. Широкая популяризация и применение Интернета является одним из ключевых этапов информационной эпохи.</a:t>
            </a:r>
          </a:p>
          <a:p>
            <a:endParaRPr lang="ru-RU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3769492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4896" y="4603008"/>
            <a:ext cx="5932800" cy="5323630"/>
          </a:xfrm>
        </p:spPr>
        <p:txBody>
          <a:bodyPr/>
          <a:lstStyle/>
          <a:p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Сравним экспресс-доставк</a:t>
            </a:r>
            <a:r>
              <a:rPr lang="ru-RU" altLang="zh-CN" u="none" strike="noStrik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 реальных объектов и сетевую связь</a:t>
            </a:r>
          </a:p>
          <a:p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Аналог реальных объектов </a:t>
            </a:r>
            <a:r>
              <a:rPr lang="ru-RU" altLang="zh-CN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экспресс-доставк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е:</a:t>
            </a:r>
            <a:endParaRPr lang="ru-RU" altLang="zh-CN" u="none" strike="sngStrik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Информация (или данные), которые </a:t>
            </a:r>
            <a:r>
              <a:rPr lang="ru-RU" altLang="zh-CN" strike="noStrike" dirty="0">
                <a:latin typeface="Arial" panose="020B0604020202020204" pitchFamily="34" charset="0"/>
                <a:cs typeface="Arial" panose="020B0604020202020204" pitchFamily="34" charset="0"/>
              </a:rPr>
              <a:t>генерирует приложение для доставки.</a:t>
            </a:r>
          </a:p>
          <a:p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Реальные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объекты упаковываются в посылки, к ним прилагается бланк доставки, содержащий имя и адрес грузополучателя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По аналогии, приложение упаковывает данные, добавляя заголовок и </a:t>
            </a:r>
            <a:r>
              <a:rPr lang="ru-RU" altLang="zh-CN" u="none" strike="noStrike" dirty="0" err="1">
                <a:latin typeface="Arial" panose="020B0604020202020204" pitchFamily="34" charset="0"/>
                <a:cs typeface="Arial" panose="020B0604020202020204" pitchFamily="34" charset="0"/>
              </a:rPr>
              <a:t>концевик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для формирования пакета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данных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 Важной информацией в пакете является адрес получателя, т.н. адрес назначения.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Процесс добавления </a:t>
            </a:r>
            <a:r>
              <a:rPr lang="ru-RU" altLang="zh-CN" strike="noStrike" dirty="0" smtClean="0">
                <a:latin typeface="Arial" panose="020B0604020202020204" pitchFamily="34" charset="0"/>
                <a:cs typeface="Arial" panose="020B0604020202020204" pitchFamily="34" charset="0"/>
              </a:rPr>
              <a:t>одних</a:t>
            </a:r>
            <a:r>
              <a:rPr lang="ru-R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100" kern="1200" baseline="0" noProof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блоков данных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другой </a:t>
            </a:r>
            <a:r>
              <a:rPr lang="ru-R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формирования нового блока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данных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называется инкапсуляцией.</a:t>
            </a:r>
          </a:p>
          <a:p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Посылки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отправляются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 распределительный центр, где 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они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сортируются по адресам назначения,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причем те, что должны следовать в один город, размещаются на в одной группе:</a:t>
            </a:r>
          </a:p>
          <a:p>
            <a:pPr lvl="1"/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По аналогии,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пакет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с данными доходит до маршрутизатора (шлюза) с помощью сетевого кабеля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 После получения пакета шлюз декапсулирует пакет, считывает адрес назначения и затем повторно инкапсулирует пакет.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Затем пакет отправляется следующему маршрутизатору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согласно адресу назначения.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После  прохождения через граничный шлюз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пакет покидает локальную сеть и попадает в Интернет для передачи.</a:t>
            </a:r>
          </a:p>
          <a:p>
            <a:pPr lvl="1"/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Сетевой кабель можно сравнить с автомобильной магистралью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Он</a:t>
            </a:r>
            <a:r>
              <a:rPr lang="ru-RU" altLang="zh-CN" u="sng" strike="noStrik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является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средой</a:t>
            </a:r>
            <a:r>
              <a:rPr lang="ru-RU" altLang="zh-CN" u="sng" baseline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передачи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информации.</a:t>
            </a: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39818986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457837" y="767346"/>
            <a:ext cx="5932800" cy="9159291"/>
          </a:xfrm>
        </p:spPr>
        <p:txBody>
          <a:bodyPr/>
          <a:lstStyle/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По прибытии в аэропорт назначения посылки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(содержащие реальные объекты) отвозятся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для сортировки, а посылки, направляемые в один и тот же район, отправляются в один распределительный центр:</a:t>
            </a:r>
          </a:p>
          <a:p>
            <a:pPr lvl="1"/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По аналогии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, после того, как пакет через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Интернет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достигает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локальную сеть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в которой находится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адрес назначения, шлюз или маршрутизатор локальной сети декапсулирует и инкапсулирует пакет, а затем отправляет пакет на следующий маршрутизатор в соответствии с адресом назначения. Наконец, пакет достигает шлюза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(маршрутизатора)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сети, в которой находится компьютер назначения.</a:t>
            </a:r>
          </a:p>
          <a:p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Распределительный центр сортирует посылки на основе адресов назначения. Курьеры доставляют посылки получателям. Каждый получатель распаковывает посылку и принимает его, убедившись, что объекты не повреждены. Таким образом завершается процесс доставки.</a:t>
            </a:r>
          </a:p>
          <a:p>
            <a:pPr lvl="1"/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По аналогии, когда пакет достигает шлюза сети, в которой находится компьютер назначения, пакет декапсулируется и инкапсулируется, а затем отправляется на соответствующий компьютер по адресу назначения. Получив пакет, компьютер проверяет его. Если пакет прошел проверку, компьютер принимает пакет и отправляет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его содержимое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(полезную нагрузку) в соответствующее приложение для обработки. Таким образом завершается процесс сетевой связи.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497978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Полезная нагрузка: ее можно рассматривать в качестве передаваемой информации. Однако в иерархической связи блок данных (пакет), передаваемый с верхнего уровня на нижний уровень, может называться полезной нагрузкой 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нижнего уровня.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Пакет: блок данных для обмена и передачи по сети. Формат: заголовок </a:t>
            </a:r>
            <a:r>
              <a:rPr lang="ru-RU" altLang="zh-CN" u="sng" dirty="0"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полезная нагрузка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ru-RU" altLang="zh-CN" u="none" strike="noStrike" baseline="0" dirty="0" err="1">
                <a:latin typeface="Arial" panose="020B0604020202020204" pitchFamily="34" charset="0"/>
                <a:cs typeface="Arial" panose="020B0604020202020204" pitchFamily="34" charset="0"/>
              </a:rPr>
              <a:t>концевик</a:t>
            </a:r>
            <a:r>
              <a:rPr lang="ru-RU" altLang="zh-CN" u="none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Во время передачи формат и содержание пакетов могут меняться.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Заголовок: блок данных , добавляемый перед полезной нагрузкой данных во время сборки пакета для </a:t>
            </a:r>
            <a:r>
              <a:rPr lang="ru-RU" altLang="zh-CN" strike="noStrike" dirty="0" smtClean="0">
                <a:latin typeface="Arial" panose="020B0604020202020204" pitchFamily="34" charset="0"/>
                <a:cs typeface="Arial" panose="020B0604020202020204" pitchFamily="34" charset="0"/>
              </a:rPr>
              <a:t>упрощения</a:t>
            </a:r>
            <a:r>
              <a:rPr lang="ru-RU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передачи информации.</a:t>
            </a:r>
          </a:p>
          <a:p>
            <a:pPr>
              <a:lnSpc>
                <a:spcPct val="100000"/>
              </a:lnSpc>
            </a:pPr>
            <a:r>
              <a:rPr lang="ru-RU" altLang="zh-CN" u="none" strike="noStrike" dirty="0" err="1">
                <a:latin typeface="Arial" panose="020B0604020202020204" pitchFamily="34" charset="0"/>
                <a:cs typeface="Arial" panose="020B0604020202020204" pitchFamily="34" charset="0"/>
              </a:rPr>
              <a:t>Концевик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: блок данных, добавляемый после полезной нагрузки для облегчения передачи информации. Обратите внимание, что многие пакеты не имеют хвостов.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Инкапсуляция: технология, используемая многоуровневыми протоколами. Когда протокол нижнего уровня получает сообщение от протокола верхнего уровня, данное сообщение добавляется к данным кадра нижнего уровня.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Декапсуляция: обратный процесс инкапсуляции. Заголовок и хвост пакета удаляются для получения полезной нагрузки.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Шлюз: сетевое устройство, которое обеспечивает такие функции, как преобразование протоколов, выбор маршрута и обмен данными, когда сети, использующие различные архитектуры или протоколы, взаимодействуют друг с другом. Термин</a:t>
            </a:r>
            <a:r>
              <a:rPr lang="ru-RU" altLang="zh-CN" baseline="0" dirty="0">
                <a:latin typeface="Arial" panose="020B0604020202020204" pitchFamily="34" charset="0"/>
                <a:cs typeface="Arial" panose="020B0604020202020204" pitchFamily="34" charset="0"/>
              </a:rPr>
              <a:t> «шлюз» относится не к определенному типу устройства, а к устройствам с определенным местоположением и функциональностью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Маршрутизатор: сетевое устройство, которое выбирает путь передачи пакета.</a:t>
            </a:r>
          </a:p>
          <a:p>
            <a:pPr>
              <a:lnSpc>
                <a:spcPct val="100000"/>
              </a:lnSpc>
            </a:pP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Конечное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устройство: конечное устройство системы передачи данных. Являясь отправителем или получателем данных,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конечное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устройство обеспечивает необходимые функции, требуемые операциями протокола доступа пользователя. </a:t>
            </a:r>
            <a:r>
              <a:rPr lang="ru-RU" altLang="zh-CN" u="none" strike="noStrike" dirty="0">
                <a:latin typeface="Arial" panose="020B0604020202020204" pitchFamily="34" charset="0"/>
                <a:cs typeface="Arial" panose="020B0604020202020204" pitchFamily="34" charset="0"/>
              </a:rPr>
              <a:t>Конечным</a:t>
            </a:r>
            <a:r>
              <a:rPr lang="ru-RU" altLang="zh-CN" dirty="0">
                <a:latin typeface="Arial" panose="020B0604020202020204" pitchFamily="34" charset="0"/>
                <a:cs typeface="Arial" panose="020B0604020202020204" pitchFamily="34" charset="0"/>
              </a:rPr>
              <a:t> устройством может быть компьютер, сервер, IP-телефон или мобильный телефон.</a:t>
            </a:r>
          </a:p>
          <a:p>
            <a:pPr>
              <a:lnSpc>
                <a:spcPct val="100000"/>
              </a:lnSpc>
            </a:pP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幻灯片图像占位符 4"/>
          <p:cNvSpPr>
            <a:spLocks noGrp="1" noRot="1" noChangeAspect="1"/>
          </p:cNvSpPr>
          <p:nvPr>
            <p:ph type="sldImg"/>
          </p:nvPr>
        </p:nvSpPr>
        <p:spPr>
          <a:xfrm>
            <a:off x="455613" y="766763"/>
            <a:ext cx="5932487" cy="3338512"/>
          </a:xfrm>
        </p:spPr>
      </p:sp>
    </p:spTree>
    <p:extLst>
      <p:ext uri="{BB962C8B-B14F-4D97-AF65-F5344CB8AC3E}">
        <p14:creationId xmlns:p14="http://schemas.microsoft.com/office/powerpoint/2010/main" val="1040326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#修订记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>
            <a:spLocks noChangeArrowheads="1"/>
          </p:cNvSpPr>
          <p:nvPr userDrawn="1"/>
        </p:nvSpPr>
        <p:spPr bwMode="auto">
          <a:xfrm>
            <a:off x="952501" y="368660"/>
            <a:ext cx="5155691" cy="47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8258" tIns="39127" rIns="78258" bIns="39127" anchor="ctr"/>
          <a:lstStyle/>
          <a:p>
            <a:pPr marL="0" marR="0" lvl="0" indent="0" algn="l" defTabSz="1001624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ru-RU" altLang="zh-CN" sz="3500" b="1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История изменений</a:t>
            </a:r>
            <a:endParaRPr lang="zh-CN" altLang="en-US" sz="3500" b="1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2" name="Text Box 58"/>
          <p:cNvSpPr txBox="1">
            <a:spLocks noChangeArrowheads="1"/>
          </p:cNvSpPr>
          <p:nvPr userDrawn="1"/>
        </p:nvSpPr>
        <p:spPr bwMode="auto">
          <a:xfrm>
            <a:off x="7487791" y="368660"/>
            <a:ext cx="3996445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ru-RU" altLang="zh-CN" sz="2800" kern="1200" baseline="0" dirty="0">
                <a:solidFill>
                  <a:srgbClr val="4D4D4D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Не для печати</a:t>
            </a:r>
            <a:endParaRPr lang="zh-CN" altLang="en-US" sz="2800" kern="1200" baseline="0" dirty="0">
              <a:solidFill>
                <a:srgbClr val="4D4D4D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33" name="Group 3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3015797788"/>
              </p:ext>
            </p:extLst>
          </p:nvPr>
        </p:nvGraphicFramePr>
        <p:xfrm>
          <a:off x="1007534" y="1232756"/>
          <a:ext cx="10464802" cy="1082675"/>
        </p:xfrm>
        <a:graphic>
          <a:graphicData uri="http://schemas.openxmlformats.org/drawingml/2006/table">
            <a:tbl>
              <a:tblPr/>
              <a:tblGrid>
                <a:gridCol w="305900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44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73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7642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Код курса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Продукт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Версия продукта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Версия курса</a:t>
                      </a:r>
                      <a:endParaRPr kumimoji="1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4" name="Group 2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52018440"/>
              </p:ext>
            </p:extLst>
          </p:nvPr>
        </p:nvGraphicFramePr>
        <p:xfrm>
          <a:off x="1007533" y="2529867"/>
          <a:ext cx="10464800" cy="3527425"/>
        </p:xfrm>
        <a:graphic>
          <a:graphicData uri="http://schemas.openxmlformats.org/drawingml/2006/table">
            <a:tbl>
              <a:tblPr/>
              <a:tblGrid>
                <a:gridCol w="308580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559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9121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109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Автор</a:t>
                      </a: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/ID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Дата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Проверяющее лицо</a:t>
                      </a:r>
                      <a:r>
                        <a:rPr kumimoji="1" lang="en-US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/ID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Новый документ</a:t>
                      </a:r>
                      <a:r>
                        <a:rPr kumimoji="1" lang="zh-CN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/</a:t>
                      </a:r>
                      <a:endParaRPr kumimoji="1" lang="ru-RU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r>
                        <a:rPr kumimoji="1" lang="ru-RU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方正兰亭黑简体" panose="02000000000000000000" pitchFamily="2" charset="-122"/>
                          <a:cs typeface="Arial" panose="020B0604020202020204" pitchFamily="34" charset="0"/>
                        </a:rPr>
                        <a:t>обновление</a:t>
                      </a:r>
                      <a:endParaRPr kumimoji="1" lang="zh-CN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2699" marR="102699" marT="40053" marB="4005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4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08080"/>
                        </a:buClr>
                        <a:buSzPct val="6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方正兰亭黑简体" panose="02000000000000000000" pitchFamily="2" charset="-122"/>
                        <a:cs typeface="Arial" panose="020B0604020202020204" pitchFamily="34" charset="0"/>
                      </a:endParaRPr>
                    </a:p>
                  </a:txBody>
                  <a:tcPr marL="104344" marR="104344" marT="39127" marB="391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0491851"/>
                  </a:ext>
                </a:extLst>
              </a:tr>
            </a:tbl>
          </a:graphicData>
        </a:graphic>
      </p:graphicFrame>
      <p:sp>
        <p:nvSpPr>
          <p:cNvPr id="35" name="文本占位符 7"/>
          <p:cNvSpPr>
            <a:spLocks noGrp="1"/>
          </p:cNvSpPr>
          <p:nvPr>
            <p:ph type="body" sz="quarter" idx="17" hasCustomPrompt="1"/>
          </p:nvPr>
        </p:nvSpPr>
        <p:spPr>
          <a:xfrm>
            <a:off x="1007535" y="1803960"/>
            <a:ext cx="3024237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Код курса</a:t>
            </a:r>
          </a:p>
        </p:txBody>
      </p:sp>
      <p:sp>
        <p:nvSpPr>
          <p:cNvPr id="36" name="文本占位符 7"/>
          <p:cNvSpPr>
            <a:spLocks noGrp="1"/>
          </p:cNvSpPr>
          <p:nvPr>
            <p:ph type="body" sz="quarter" idx="18" hasCustomPrompt="1"/>
          </p:nvPr>
        </p:nvSpPr>
        <p:spPr>
          <a:xfrm>
            <a:off x="4079776" y="1803960"/>
            <a:ext cx="21100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Продукт</a:t>
            </a:r>
          </a:p>
        </p:txBody>
      </p:sp>
      <p:sp>
        <p:nvSpPr>
          <p:cNvPr id="37" name="文本占位符 7"/>
          <p:cNvSpPr>
            <a:spLocks noGrp="1"/>
          </p:cNvSpPr>
          <p:nvPr>
            <p:ph type="body" sz="quarter" idx="19" hasCustomPrompt="1"/>
          </p:nvPr>
        </p:nvSpPr>
        <p:spPr>
          <a:xfrm>
            <a:off x="6239934" y="1803960"/>
            <a:ext cx="284439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8" name="文本占位符 7"/>
          <p:cNvSpPr>
            <a:spLocks noGrp="1"/>
          </p:cNvSpPr>
          <p:nvPr>
            <p:ph type="body" sz="quarter" idx="20" hasCustomPrompt="1"/>
          </p:nvPr>
        </p:nvSpPr>
        <p:spPr>
          <a:xfrm>
            <a:off x="9084332" y="1803960"/>
            <a:ext cx="2388001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CN" dirty="0"/>
              <a:t>X.X</a:t>
            </a:r>
          </a:p>
        </p:txBody>
      </p:sp>
      <p:sp>
        <p:nvSpPr>
          <p:cNvPr id="39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007533" y="3089025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Автор/</a:t>
            </a:r>
            <a:r>
              <a:rPr lang="en-US" altLang="zh-CN" dirty="0"/>
              <a:t>ID</a:t>
            </a:r>
          </a:p>
        </p:txBody>
      </p:sp>
      <p:sp>
        <p:nvSpPr>
          <p:cNvPr id="40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4079776" y="3089025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25.01.2015</a:t>
            </a:r>
            <a:endParaRPr lang="zh-CN" altLang="en-US" dirty="0"/>
          </a:p>
        </p:txBody>
      </p:sp>
      <p:sp>
        <p:nvSpPr>
          <p:cNvPr id="41" name="文本占位符 7"/>
          <p:cNvSpPr>
            <a:spLocks noGrp="1"/>
          </p:cNvSpPr>
          <p:nvPr>
            <p:ph type="body" sz="quarter" idx="15" hasCustomPrompt="1"/>
          </p:nvPr>
        </p:nvSpPr>
        <p:spPr>
          <a:xfrm>
            <a:off x="6239933" y="3089025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Проверяющее лицо/</a:t>
            </a:r>
            <a:r>
              <a:rPr lang="en-US" altLang="zh-CN" dirty="0"/>
              <a:t>ID</a:t>
            </a:r>
          </a:p>
        </p:txBody>
      </p:sp>
      <p:sp>
        <p:nvSpPr>
          <p:cNvPr id="42" name="文本占位符 7"/>
          <p:cNvSpPr>
            <a:spLocks noGrp="1"/>
          </p:cNvSpPr>
          <p:nvPr>
            <p:ph type="body" sz="quarter" idx="16" hasCustomPrompt="1"/>
          </p:nvPr>
        </p:nvSpPr>
        <p:spPr>
          <a:xfrm>
            <a:off x="9168341" y="3089025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Тип</a:t>
            </a:r>
            <a:endParaRPr lang="zh-CN" altLang="en-US" dirty="0"/>
          </a:p>
        </p:txBody>
      </p:sp>
      <p:sp>
        <p:nvSpPr>
          <p:cNvPr id="43" name="文本占位符 7">
            <a:extLst>
              <a:ext uri="{FF2B5EF4-FFF2-40B4-BE49-F238E27FC236}">
                <a16:creationId xmlns="" xmlns:a16="http://schemas.microsoft.com/office/drawing/2014/main" id="{44F86C3E-C49E-485B-8EB0-960F4128223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19436" y="3608189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Автор/</a:t>
            </a:r>
            <a:r>
              <a:rPr lang="en-US" altLang="zh-CN" dirty="0"/>
              <a:t>ID</a:t>
            </a:r>
          </a:p>
        </p:txBody>
      </p:sp>
      <p:sp>
        <p:nvSpPr>
          <p:cNvPr id="44" name="文本占位符 7">
            <a:extLst>
              <a:ext uri="{FF2B5EF4-FFF2-40B4-BE49-F238E27FC236}">
                <a16:creationId xmlns="" xmlns:a16="http://schemas.microsoft.com/office/drawing/2014/main" id="{DB3D228B-4BFD-4782-B68D-12F66EA8C58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91679" y="3608189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25.01.2015</a:t>
            </a:r>
            <a:endParaRPr lang="zh-CN" altLang="en-US" dirty="0"/>
          </a:p>
        </p:txBody>
      </p:sp>
      <p:sp>
        <p:nvSpPr>
          <p:cNvPr id="45" name="文本占位符 7">
            <a:extLst>
              <a:ext uri="{FF2B5EF4-FFF2-40B4-BE49-F238E27FC236}">
                <a16:creationId xmlns="" xmlns:a16="http://schemas.microsoft.com/office/drawing/2014/main" id="{FECCD724-6B1F-4104-8A9B-6B6764A3F85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51836" y="3608189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Проверяющее лицо/</a:t>
            </a:r>
            <a:r>
              <a:rPr lang="en-US" altLang="zh-CN" dirty="0"/>
              <a:t>ID</a:t>
            </a:r>
          </a:p>
        </p:txBody>
      </p:sp>
      <p:sp>
        <p:nvSpPr>
          <p:cNvPr id="46" name="文本占位符 7">
            <a:extLst>
              <a:ext uri="{FF2B5EF4-FFF2-40B4-BE49-F238E27FC236}">
                <a16:creationId xmlns="" xmlns:a16="http://schemas.microsoft.com/office/drawing/2014/main" id="{57E1C633-41F6-4A25-9DB3-D6799CE610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180244" y="3608189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Тип</a:t>
            </a:r>
            <a:endParaRPr lang="zh-CN" altLang="en-US" dirty="0"/>
          </a:p>
        </p:txBody>
      </p:sp>
      <p:sp>
        <p:nvSpPr>
          <p:cNvPr id="47" name="文本占位符 7">
            <a:extLst>
              <a:ext uri="{FF2B5EF4-FFF2-40B4-BE49-F238E27FC236}">
                <a16:creationId xmlns="" xmlns:a16="http://schemas.microsoft.com/office/drawing/2014/main" id="{C68CBD59-B896-4217-9781-389A1B11CE8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95796" y="4077072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Автор/</a:t>
            </a:r>
            <a:r>
              <a:rPr lang="en-US" altLang="zh-CN" dirty="0"/>
              <a:t>ID</a:t>
            </a:r>
          </a:p>
        </p:txBody>
      </p:sp>
      <p:sp>
        <p:nvSpPr>
          <p:cNvPr id="48" name="文本占位符 7">
            <a:extLst>
              <a:ext uri="{FF2B5EF4-FFF2-40B4-BE49-F238E27FC236}">
                <a16:creationId xmlns="" xmlns:a16="http://schemas.microsoft.com/office/drawing/2014/main" id="{791E82EE-AF55-486C-953D-3BD5CEE81CE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68039" y="4077072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25.01.2015</a:t>
            </a:r>
            <a:endParaRPr lang="zh-CN" altLang="en-US" dirty="0"/>
          </a:p>
        </p:txBody>
      </p:sp>
      <p:sp>
        <p:nvSpPr>
          <p:cNvPr id="49" name="文本占位符 7">
            <a:extLst>
              <a:ext uri="{FF2B5EF4-FFF2-40B4-BE49-F238E27FC236}">
                <a16:creationId xmlns="" xmlns:a16="http://schemas.microsoft.com/office/drawing/2014/main" id="{0F4FBCD0-2E04-4942-AFAF-B2774F425FB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28196" y="4077072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Проверяющее лицо/</a:t>
            </a:r>
            <a:r>
              <a:rPr lang="en-US" altLang="zh-CN" dirty="0"/>
              <a:t>ID</a:t>
            </a:r>
          </a:p>
        </p:txBody>
      </p:sp>
      <p:sp>
        <p:nvSpPr>
          <p:cNvPr id="50" name="文本占位符 7">
            <a:extLst>
              <a:ext uri="{FF2B5EF4-FFF2-40B4-BE49-F238E27FC236}">
                <a16:creationId xmlns="" xmlns:a16="http://schemas.microsoft.com/office/drawing/2014/main" id="{701F8BDF-8D3E-4528-8B32-92CDA38CF25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56604" y="4077072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Тип</a:t>
            </a:r>
            <a:endParaRPr lang="zh-CN" altLang="en-US" dirty="0"/>
          </a:p>
        </p:txBody>
      </p:sp>
      <p:sp>
        <p:nvSpPr>
          <p:cNvPr id="51" name="文本占位符 7">
            <a:extLst>
              <a:ext uri="{FF2B5EF4-FFF2-40B4-BE49-F238E27FC236}">
                <a16:creationId xmlns="" xmlns:a16="http://schemas.microsoft.com/office/drawing/2014/main" id="{2DAE044E-F1B2-424B-BDD0-3E92A10C469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19436" y="4581128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Автор/</a:t>
            </a:r>
            <a:r>
              <a:rPr lang="en-US" altLang="zh-CN" dirty="0"/>
              <a:t>ID</a:t>
            </a:r>
          </a:p>
        </p:txBody>
      </p:sp>
      <p:sp>
        <p:nvSpPr>
          <p:cNvPr id="52" name="文本占位符 7">
            <a:extLst>
              <a:ext uri="{FF2B5EF4-FFF2-40B4-BE49-F238E27FC236}">
                <a16:creationId xmlns="" xmlns:a16="http://schemas.microsoft.com/office/drawing/2014/main" id="{19929436-360F-44DC-A864-1DA42B5919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091679" y="4581128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25.01.2015</a:t>
            </a:r>
            <a:endParaRPr lang="zh-CN" altLang="en-US" dirty="0"/>
          </a:p>
        </p:txBody>
      </p:sp>
      <p:sp>
        <p:nvSpPr>
          <p:cNvPr id="53" name="文本占位符 7">
            <a:extLst>
              <a:ext uri="{FF2B5EF4-FFF2-40B4-BE49-F238E27FC236}">
                <a16:creationId xmlns="" xmlns:a16="http://schemas.microsoft.com/office/drawing/2014/main" id="{E3F04EDE-0D87-45F2-9033-289878AAF2F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1836" y="4581128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Проверяющее лицо/</a:t>
            </a:r>
            <a:r>
              <a:rPr lang="en-US" altLang="zh-CN" dirty="0"/>
              <a:t>ID</a:t>
            </a:r>
          </a:p>
        </p:txBody>
      </p:sp>
      <p:sp>
        <p:nvSpPr>
          <p:cNvPr id="54" name="文本占位符 7">
            <a:extLst>
              <a:ext uri="{FF2B5EF4-FFF2-40B4-BE49-F238E27FC236}">
                <a16:creationId xmlns="" xmlns:a16="http://schemas.microsoft.com/office/drawing/2014/main" id="{3F9FD2BB-87FB-42F0-8418-F87E96763F6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80244" y="4581128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Тип</a:t>
            </a:r>
            <a:endParaRPr lang="zh-CN" altLang="en-US" dirty="0"/>
          </a:p>
        </p:txBody>
      </p:sp>
      <p:sp>
        <p:nvSpPr>
          <p:cNvPr id="55" name="文本占位符 7">
            <a:extLst>
              <a:ext uri="{FF2B5EF4-FFF2-40B4-BE49-F238E27FC236}">
                <a16:creationId xmlns="" xmlns:a16="http://schemas.microsoft.com/office/drawing/2014/main" id="{450C36C1-EC46-4EAC-8A54-EFB2EF58F73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95796" y="5049180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Автор/</a:t>
            </a:r>
            <a:r>
              <a:rPr lang="en-US" altLang="zh-CN" dirty="0"/>
              <a:t>ID</a:t>
            </a:r>
          </a:p>
        </p:txBody>
      </p:sp>
      <p:sp>
        <p:nvSpPr>
          <p:cNvPr id="56" name="文本占位符 7">
            <a:extLst>
              <a:ext uri="{FF2B5EF4-FFF2-40B4-BE49-F238E27FC236}">
                <a16:creationId xmlns="" xmlns:a16="http://schemas.microsoft.com/office/drawing/2014/main" id="{06E305FB-6351-4BDD-B27A-CA91C0B554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068039" y="5049180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25.01.2015</a:t>
            </a:r>
            <a:endParaRPr lang="zh-CN" altLang="en-US" dirty="0"/>
          </a:p>
        </p:txBody>
      </p:sp>
      <p:sp>
        <p:nvSpPr>
          <p:cNvPr id="57" name="文本占位符 7">
            <a:extLst>
              <a:ext uri="{FF2B5EF4-FFF2-40B4-BE49-F238E27FC236}">
                <a16:creationId xmlns="" xmlns:a16="http://schemas.microsoft.com/office/drawing/2014/main" id="{986CE630-9BBE-44AB-B3AC-29A48255E1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28196" y="5049180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Проверяющее лицо/</a:t>
            </a:r>
            <a:r>
              <a:rPr lang="en-US" altLang="zh-CN" dirty="0"/>
              <a:t>ID</a:t>
            </a:r>
          </a:p>
        </p:txBody>
      </p:sp>
      <p:sp>
        <p:nvSpPr>
          <p:cNvPr id="58" name="文本占位符 7">
            <a:extLst>
              <a:ext uri="{FF2B5EF4-FFF2-40B4-BE49-F238E27FC236}">
                <a16:creationId xmlns="" xmlns:a16="http://schemas.microsoft.com/office/drawing/2014/main" id="{4DDD786F-E21B-4BBC-A377-D2EC3EE50688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156604" y="5049180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Тип</a:t>
            </a:r>
            <a:endParaRPr lang="zh-CN" altLang="en-US" dirty="0"/>
          </a:p>
        </p:txBody>
      </p:sp>
      <p:sp>
        <p:nvSpPr>
          <p:cNvPr id="59" name="文本占位符 7">
            <a:extLst>
              <a:ext uri="{FF2B5EF4-FFF2-40B4-BE49-F238E27FC236}">
                <a16:creationId xmlns="" xmlns:a16="http://schemas.microsoft.com/office/drawing/2014/main" id="{EE728293-3BC5-4224-A4F0-27996EC76EA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019436" y="5553236"/>
            <a:ext cx="3071784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Автор/</a:t>
            </a:r>
            <a:r>
              <a:rPr lang="en-US" altLang="zh-CN" dirty="0"/>
              <a:t>ID</a:t>
            </a:r>
          </a:p>
        </p:txBody>
      </p:sp>
      <p:sp>
        <p:nvSpPr>
          <p:cNvPr id="60" name="文本占位符 7">
            <a:extLst>
              <a:ext uri="{FF2B5EF4-FFF2-40B4-BE49-F238E27FC236}">
                <a16:creationId xmlns="" xmlns:a16="http://schemas.microsoft.com/office/drawing/2014/main" id="{84C5C924-BCE5-46C8-9041-30EDC3D85E5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091679" y="5553236"/>
            <a:ext cx="2160157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25.01.2015</a:t>
            </a:r>
            <a:endParaRPr lang="zh-CN" altLang="en-US" dirty="0"/>
          </a:p>
        </p:txBody>
      </p:sp>
      <p:sp>
        <p:nvSpPr>
          <p:cNvPr id="61" name="文本占位符 7">
            <a:extLst>
              <a:ext uri="{FF2B5EF4-FFF2-40B4-BE49-F238E27FC236}">
                <a16:creationId xmlns="" xmlns:a16="http://schemas.microsoft.com/office/drawing/2014/main" id="{1DBD4C29-C885-4339-873D-B55FBD81DDFE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51836" y="5553236"/>
            <a:ext cx="2928408" cy="504887"/>
          </a:xfrm>
          <a:prstGeom prst="rect">
            <a:avLst/>
          </a:prstGeom>
        </p:spPr>
        <p:txBody>
          <a:bodyPr anchor="ctr"/>
          <a:lstStyle>
            <a:lvl1pPr marL="0" marR="0" indent="0" algn="ctr" defTabSz="914377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808080"/>
              </a:buClr>
              <a:buSzPct val="60000"/>
              <a:buFont typeface="Wingdings" panose="05000000000000000000" pitchFamily="2" charset="2"/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Проверяющее лицо/</a:t>
            </a:r>
            <a:r>
              <a:rPr lang="en-US" altLang="zh-CN" dirty="0"/>
              <a:t>ID</a:t>
            </a:r>
          </a:p>
        </p:txBody>
      </p:sp>
      <p:sp>
        <p:nvSpPr>
          <p:cNvPr id="62" name="文本占位符 7">
            <a:extLst>
              <a:ext uri="{FF2B5EF4-FFF2-40B4-BE49-F238E27FC236}">
                <a16:creationId xmlns="" xmlns:a16="http://schemas.microsoft.com/office/drawing/2014/main" id="{6D84506C-645A-472E-A06C-3A65A77443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180244" y="5553236"/>
            <a:ext cx="2303992" cy="504887"/>
          </a:xfrm>
          <a:prstGeom prst="rect">
            <a:avLst/>
          </a:prstGeom>
        </p:spPr>
        <p:txBody>
          <a:bodyPr anchor="ctr"/>
          <a:lstStyle>
            <a:lvl1pPr algn="ctr">
              <a:lnSpc>
                <a:spcPct val="100000"/>
              </a:lnSpc>
              <a:buNone/>
              <a:defRPr sz="1600" baseline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defRPr>
            </a:lvl1pPr>
          </a:lstStyle>
          <a:p>
            <a:pPr lvl="0"/>
            <a:r>
              <a:rPr lang="ru-RU" altLang="zh-CN" dirty="0"/>
              <a:t>Тип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7414647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#思考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marL="457200" marR="0" indent="-457200" algn="just" defTabSz="801688" rtl="0" eaLnBrk="1" fontAlgn="auto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+mj-lt"/>
              <a:buAutoNum type="arabicPeriod"/>
              <a:defRPr sz="2000"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marL="744537" indent="-342900" algn="just" fontAlgn="auto">
              <a:buSzTx/>
              <a:buFont typeface="+mj-lt"/>
              <a:buAutoNum type="alphaUcPeriod"/>
              <a:defRPr sz="1800" baseline="0">
                <a:latin typeface="Huawei Sans" panose="020C0503030203020204" pitchFamily="34" charset="0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r>
              <a:rPr lang="en-US" altLang="zh-CN"/>
              <a:t>Question description.</a:t>
            </a:r>
          </a:p>
          <a:p>
            <a:pPr lvl="1"/>
            <a:endParaRPr lang="en-US" altLang="zh-CN"/>
          </a:p>
        </p:txBody>
      </p:sp>
      <p:sp>
        <p:nvSpPr>
          <p:cNvPr id="24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166540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auto"/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Тест</a:t>
            </a:r>
            <a:endParaRPr lang="en-US" altLang="zh-CN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5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6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 userDrawn="1"/>
        </p:nvGrpSpPr>
        <p:grpSpPr>
          <a:xfrm>
            <a:off x="479376" y="424270"/>
            <a:ext cx="495619" cy="592462"/>
            <a:chOff x="5554662" y="2422526"/>
            <a:chExt cx="690564" cy="825500"/>
          </a:xfrm>
          <a:solidFill>
            <a:schemeClr val="bg1"/>
          </a:solidFill>
        </p:grpSpPr>
        <p:sp>
          <p:nvSpPr>
            <p:cNvPr id="28" name="Freeform 30"/>
            <p:cNvSpPr/>
            <p:nvPr/>
          </p:nvSpPr>
          <p:spPr bwMode="auto">
            <a:xfrm>
              <a:off x="5554662" y="2487613"/>
              <a:ext cx="258763" cy="760413"/>
            </a:xfrm>
            <a:custGeom>
              <a:avLst/>
              <a:gdLst>
                <a:gd name="T0" fmla="*/ 233 w 245"/>
                <a:gd name="T1" fmla="*/ 722 h 722"/>
                <a:gd name="T2" fmla="*/ 245 w 245"/>
                <a:gd name="T3" fmla="*/ 710 h 722"/>
                <a:gd name="T4" fmla="*/ 245 w 245"/>
                <a:gd name="T5" fmla="*/ 614 h 722"/>
                <a:gd name="T6" fmla="*/ 187 w 245"/>
                <a:gd name="T7" fmla="*/ 559 h 722"/>
                <a:gd name="T8" fmla="*/ 93 w 245"/>
                <a:gd name="T9" fmla="*/ 499 h 722"/>
                <a:gd name="T10" fmla="*/ 93 w 245"/>
                <a:gd name="T11" fmla="*/ 401 h 722"/>
                <a:gd name="T12" fmla="*/ 82 w 245"/>
                <a:gd name="T13" fmla="*/ 398 h 722"/>
                <a:gd name="T14" fmla="*/ 38 w 245"/>
                <a:gd name="T15" fmla="*/ 381 h 722"/>
                <a:gd name="T16" fmla="*/ 102 w 245"/>
                <a:gd name="T17" fmla="*/ 255 h 722"/>
                <a:gd name="T18" fmla="*/ 106 w 245"/>
                <a:gd name="T19" fmla="*/ 250 h 722"/>
                <a:gd name="T20" fmla="*/ 105 w 245"/>
                <a:gd name="T21" fmla="*/ 244 h 722"/>
                <a:gd name="T22" fmla="*/ 218 w 245"/>
                <a:gd name="T23" fmla="*/ 31 h 722"/>
                <a:gd name="T24" fmla="*/ 225 w 245"/>
                <a:gd name="T25" fmla="*/ 15 h 722"/>
                <a:gd name="T26" fmla="*/ 222 w 245"/>
                <a:gd name="T27" fmla="*/ 9 h 722"/>
                <a:gd name="T28" fmla="*/ 207 w 245"/>
                <a:gd name="T29" fmla="*/ 3 h 722"/>
                <a:gd name="T30" fmla="*/ 86 w 245"/>
                <a:gd name="T31" fmla="*/ 148 h 722"/>
                <a:gd name="T32" fmla="*/ 75 w 245"/>
                <a:gd name="T33" fmla="*/ 240 h 722"/>
                <a:gd name="T34" fmla="*/ 8 w 245"/>
                <a:gd name="T35" fmla="*/ 390 h 722"/>
                <a:gd name="T36" fmla="*/ 8 w 245"/>
                <a:gd name="T37" fmla="*/ 391 h 722"/>
                <a:gd name="T38" fmla="*/ 8 w 245"/>
                <a:gd name="T39" fmla="*/ 393 h 722"/>
                <a:gd name="T40" fmla="*/ 63 w 245"/>
                <a:gd name="T41" fmla="*/ 424 h 722"/>
                <a:gd name="T42" fmla="*/ 63 w 245"/>
                <a:gd name="T43" fmla="*/ 500 h 722"/>
                <a:gd name="T44" fmla="*/ 179 w 245"/>
                <a:gd name="T45" fmla="*/ 588 h 722"/>
                <a:gd name="T46" fmla="*/ 215 w 245"/>
                <a:gd name="T47" fmla="*/ 612 h 722"/>
                <a:gd name="T48" fmla="*/ 215 w 245"/>
                <a:gd name="T49" fmla="*/ 614 h 722"/>
                <a:gd name="T50" fmla="*/ 215 w 245"/>
                <a:gd name="T51" fmla="*/ 710 h 722"/>
                <a:gd name="T52" fmla="*/ 227 w 245"/>
                <a:gd name="T53" fmla="*/ 722 h 722"/>
                <a:gd name="T54" fmla="*/ 233 w 245"/>
                <a:gd name="T55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5" h="722">
                  <a:moveTo>
                    <a:pt x="233" y="722"/>
                  </a:moveTo>
                  <a:cubicBezTo>
                    <a:pt x="240" y="722"/>
                    <a:pt x="245" y="717"/>
                    <a:pt x="245" y="710"/>
                  </a:cubicBezTo>
                  <a:cubicBezTo>
                    <a:pt x="245" y="614"/>
                    <a:pt x="245" y="614"/>
                    <a:pt x="245" y="614"/>
                  </a:cubicBezTo>
                  <a:cubicBezTo>
                    <a:pt x="245" y="605"/>
                    <a:pt x="242" y="574"/>
                    <a:pt x="187" y="559"/>
                  </a:cubicBezTo>
                  <a:cubicBezTo>
                    <a:pt x="128" y="543"/>
                    <a:pt x="94" y="522"/>
                    <a:pt x="93" y="499"/>
                  </a:cubicBezTo>
                  <a:cubicBezTo>
                    <a:pt x="93" y="401"/>
                    <a:pt x="93" y="401"/>
                    <a:pt x="93" y="401"/>
                  </a:cubicBezTo>
                  <a:cubicBezTo>
                    <a:pt x="82" y="398"/>
                    <a:pt x="82" y="398"/>
                    <a:pt x="82" y="398"/>
                  </a:cubicBezTo>
                  <a:cubicBezTo>
                    <a:pt x="64" y="393"/>
                    <a:pt x="45" y="385"/>
                    <a:pt x="38" y="381"/>
                  </a:cubicBezTo>
                  <a:cubicBezTo>
                    <a:pt x="38" y="369"/>
                    <a:pt x="44" y="325"/>
                    <a:pt x="102" y="255"/>
                  </a:cubicBezTo>
                  <a:cubicBezTo>
                    <a:pt x="106" y="250"/>
                    <a:pt x="106" y="250"/>
                    <a:pt x="106" y="250"/>
                  </a:cubicBezTo>
                  <a:cubicBezTo>
                    <a:pt x="105" y="244"/>
                    <a:pt x="105" y="244"/>
                    <a:pt x="105" y="244"/>
                  </a:cubicBezTo>
                  <a:cubicBezTo>
                    <a:pt x="105" y="237"/>
                    <a:pt x="92" y="92"/>
                    <a:pt x="218" y="31"/>
                  </a:cubicBezTo>
                  <a:cubicBezTo>
                    <a:pt x="224" y="28"/>
                    <a:pt x="227" y="21"/>
                    <a:pt x="225" y="15"/>
                  </a:cubicBezTo>
                  <a:cubicBezTo>
                    <a:pt x="222" y="9"/>
                    <a:pt x="222" y="9"/>
                    <a:pt x="222" y="9"/>
                  </a:cubicBezTo>
                  <a:cubicBezTo>
                    <a:pt x="220" y="3"/>
                    <a:pt x="213" y="0"/>
                    <a:pt x="207" y="3"/>
                  </a:cubicBezTo>
                  <a:cubicBezTo>
                    <a:pt x="147" y="31"/>
                    <a:pt x="105" y="81"/>
                    <a:pt x="86" y="148"/>
                  </a:cubicBezTo>
                  <a:cubicBezTo>
                    <a:pt x="74" y="189"/>
                    <a:pt x="74" y="226"/>
                    <a:pt x="75" y="240"/>
                  </a:cubicBezTo>
                  <a:cubicBezTo>
                    <a:pt x="0" y="333"/>
                    <a:pt x="7" y="385"/>
                    <a:pt x="8" y="390"/>
                  </a:cubicBezTo>
                  <a:cubicBezTo>
                    <a:pt x="8" y="391"/>
                    <a:pt x="8" y="391"/>
                    <a:pt x="8" y="391"/>
                  </a:cubicBezTo>
                  <a:cubicBezTo>
                    <a:pt x="8" y="393"/>
                    <a:pt x="8" y="393"/>
                    <a:pt x="8" y="393"/>
                  </a:cubicBezTo>
                  <a:cubicBezTo>
                    <a:pt x="10" y="397"/>
                    <a:pt x="14" y="409"/>
                    <a:pt x="63" y="424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5" y="539"/>
                    <a:pt x="104" y="569"/>
                    <a:pt x="179" y="588"/>
                  </a:cubicBezTo>
                  <a:cubicBezTo>
                    <a:pt x="213" y="597"/>
                    <a:pt x="215" y="611"/>
                    <a:pt x="215" y="612"/>
                  </a:cubicBezTo>
                  <a:cubicBezTo>
                    <a:pt x="215" y="614"/>
                    <a:pt x="215" y="614"/>
                    <a:pt x="215" y="614"/>
                  </a:cubicBezTo>
                  <a:cubicBezTo>
                    <a:pt x="215" y="710"/>
                    <a:pt x="215" y="710"/>
                    <a:pt x="215" y="710"/>
                  </a:cubicBezTo>
                  <a:cubicBezTo>
                    <a:pt x="215" y="717"/>
                    <a:pt x="220" y="722"/>
                    <a:pt x="227" y="722"/>
                  </a:cubicBezTo>
                  <a:lnTo>
                    <a:pt x="233" y="7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6029325" y="2752726"/>
              <a:ext cx="169863" cy="495300"/>
            </a:xfrm>
            <a:custGeom>
              <a:avLst/>
              <a:gdLst>
                <a:gd name="T0" fmla="*/ 21 w 162"/>
                <a:gd name="T1" fmla="*/ 470 h 470"/>
                <a:gd name="T2" fmla="*/ 33 w 162"/>
                <a:gd name="T3" fmla="*/ 458 h 470"/>
                <a:gd name="T4" fmla="*/ 33 w 162"/>
                <a:gd name="T5" fmla="*/ 361 h 470"/>
                <a:gd name="T6" fmla="*/ 108 w 162"/>
                <a:gd name="T7" fmla="*/ 168 h 470"/>
                <a:gd name="T8" fmla="*/ 162 w 162"/>
                <a:gd name="T9" fmla="*/ 13 h 470"/>
                <a:gd name="T10" fmla="*/ 151 w 162"/>
                <a:gd name="T11" fmla="*/ 1 h 470"/>
                <a:gd name="T12" fmla="*/ 144 w 162"/>
                <a:gd name="T13" fmla="*/ 0 h 470"/>
                <a:gd name="T14" fmla="*/ 131 w 162"/>
                <a:gd name="T15" fmla="*/ 12 h 470"/>
                <a:gd name="T16" fmla="*/ 84 w 162"/>
                <a:gd name="T17" fmla="*/ 149 h 470"/>
                <a:gd name="T18" fmla="*/ 3 w 162"/>
                <a:gd name="T19" fmla="*/ 362 h 470"/>
                <a:gd name="T20" fmla="*/ 3 w 162"/>
                <a:gd name="T21" fmla="*/ 458 h 470"/>
                <a:gd name="T22" fmla="*/ 15 w 162"/>
                <a:gd name="T23" fmla="*/ 470 h 470"/>
                <a:gd name="T24" fmla="*/ 21 w 162"/>
                <a:gd name="T25" fmla="*/ 47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2" h="470">
                  <a:moveTo>
                    <a:pt x="21" y="470"/>
                  </a:moveTo>
                  <a:cubicBezTo>
                    <a:pt x="28" y="470"/>
                    <a:pt x="33" y="465"/>
                    <a:pt x="33" y="458"/>
                  </a:cubicBezTo>
                  <a:cubicBezTo>
                    <a:pt x="33" y="361"/>
                    <a:pt x="33" y="361"/>
                    <a:pt x="33" y="361"/>
                  </a:cubicBezTo>
                  <a:cubicBezTo>
                    <a:pt x="33" y="360"/>
                    <a:pt x="29" y="262"/>
                    <a:pt x="108" y="168"/>
                  </a:cubicBezTo>
                  <a:cubicBezTo>
                    <a:pt x="137" y="133"/>
                    <a:pt x="157" y="75"/>
                    <a:pt x="162" y="13"/>
                  </a:cubicBezTo>
                  <a:cubicBezTo>
                    <a:pt x="162" y="7"/>
                    <a:pt x="157" y="1"/>
                    <a:pt x="151" y="1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38" y="0"/>
                    <a:pt x="132" y="5"/>
                    <a:pt x="131" y="12"/>
                  </a:cubicBezTo>
                  <a:cubicBezTo>
                    <a:pt x="127" y="67"/>
                    <a:pt x="110" y="119"/>
                    <a:pt x="84" y="149"/>
                  </a:cubicBezTo>
                  <a:cubicBezTo>
                    <a:pt x="0" y="249"/>
                    <a:pt x="3" y="353"/>
                    <a:pt x="3" y="362"/>
                  </a:cubicBezTo>
                  <a:cubicBezTo>
                    <a:pt x="3" y="458"/>
                    <a:pt x="3" y="458"/>
                    <a:pt x="3" y="458"/>
                  </a:cubicBezTo>
                  <a:cubicBezTo>
                    <a:pt x="3" y="465"/>
                    <a:pt x="8" y="470"/>
                    <a:pt x="15" y="470"/>
                  </a:cubicBezTo>
                  <a:lnTo>
                    <a:pt x="21" y="4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5851525" y="2489201"/>
              <a:ext cx="325437" cy="406401"/>
            </a:xfrm>
            <a:custGeom>
              <a:avLst/>
              <a:gdLst>
                <a:gd name="T0" fmla="*/ 155 w 309"/>
                <a:gd name="T1" fmla="*/ 386 h 386"/>
                <a:gd name="T2" fmla="*/ 189 w 309"/>
                <a:gd name="T3" fmla="*/ 363 h 386"/>
                <a:gd name="T4" fmla="*/ 208 w 309"/>
                <a:gd name="T5" fmla="*/ 363 h 386"/>
                <a:gd name="T6" fmla="*/ 232 w 309"/>
                <a:gd name="T7" fmla="*/ 353 h 386"/>
                <a:gd name="T8" fmla="*/ 242 w 309"/>
                <a:gd name="T9" fmla="*/ 329 h 386"/>
                <a:gd name="T10" fmla="*/ 242 w 309"/>
                <a:gd name="T11" fmla="*/ 308 h 386"/>
                <a:gd name="T12" fmla="*/ 212 w 309"/>
                <a:gd name="T13" fmla="*/ 308 h 386"/>
                <a:gd name="T14" fmla="*/ 212 w 309"/>
                <a:gd name="T15" fmla="*/ 329 h 386"/>
                <a:gd name="T16" fmla="*/ 210 w 309"/>
                <a:gd name="T17" fmla="*/ 332 h 386"/>
                <a:gd name="T18" fmla="*/ 208 w 309"/>
                <a:gd name="T19" fmla="*/ 333 h 386"/>
                <a:gd name="T20" fmla="*/ 162 w 309"/>
                <a:gd name="T21" fmla="*/ 333 h 386"/>
                <a:gd name="T22" fmla="*/ 162 w 309"/>
                <a:gd name="T23" fmla="*/ 348 h 386"/>
                <a:gd name="T24" fmla="*/ 155 w 309"/>
                <a:gd name="T25" fmla="*/ 356 h 386"/>
                <a:gd name="T26" fmla="*/ 147 w 309"/>
                <a:gd name="T27" fmla="*/ 348 h 386"/>
                <a:gd name="T28" fmla="*/ 147 w 309"/>
                <a:gd name="T29" fmla="*/ 333 h 386"/>
                <a:gd name="T30" fmla="*/ 101 w 309"/>
                <a:gd name="T31" fmla="*/ 333 h 386"/>
                <a:gd name="T32" fmla="*/ 98 w 309"/>
                <a:gd name="T33" fmla="*/ 329 h 386"/>
                <a:gd name="T34" fmla="*/ 98 w 309"/>
                <a:gd name="T35" fmla="*/ 266 h 386"/>
                <a:gd name="T36" fmla="*/ 90 w 309"/>
                <a:gd name="T37" fmla="*/ 262 h 386"/>
                <a:gd name="T38" fmla="*/ 30 w 309"/>
                <a:gd name="T39" fmla="*/ 155 h 386"/>
                <a:gd name="T40" fmla="*/ 155 w 309"/>
                <a:gd name="T41" fmla="*/ 31 h 386"/>
                <a:gd name="T42" fmla="*/ 279 w 309"/>
                <a:gd name="T43" fmla="*/ 155 h 386"/>
                <a:gd name="T44" fmla="*/ 222 w 309"/>
                <a:gd name="T45" fmla="*/ 260 h 386"/>
                <a:gd name="T46" fmla="*/ 174 w 309"/>
                <a:gd name="T47" fmla="*/ 259 h 386"/>
                <a:gd name="T48" fmla="*/ 170 w 309"/>
                <a:gd name="T49" fmla="*/ 255 h 386"/>
                <a:gd name="T50" fmla="*/ 170 w 309"/>
                <a:gd name="T51" fmla="*/ 188 h 386"/>
                <a:gd name="T52" fmla="*/ 139 w 309"/>
                <a:gd name="T53" fmla="*/ 188 h 386"/>
                <a:gd name="T54" fmla="*/ 139 w 309"/>
                <a:gd name="T55" fmla="*/ 255 h 386"/>
                <a:gd name="T56" fmla="*/ 174 w 309"/>
                <a:gd name="T57" fmla="*/ 290 h 386"/>
                <a:gd name="T58" fmla="*/ 231 w 309"/>
                <a:gd name="T59" fmla="*/ 290 h 386"/>
                <a:gd name="T60" fmla="*/ 235 w 309"/>
                <a:gd name="T61" fmla="*/ 288 h 386"/>
                <a:gd name="T62" fmla="*/ 309 w 309"/>
                <a:gd name="T63" fmla="*/ 155 h 386"/>
                <a:gd name="T64" fmla="*/ 155 w 309"/>
                <a:gd name="T65" fmla="*/ 0 h 386"/>
                <a:gd name="T66" fmla="*/ 0 w 309"/>
                <a:gd name="T67" fmla="*/ 155 h 386"/>
                <a:gd name="T68" fmla="*/ 67 w 309"/>
                <a:gd name="T69" fmla="*/ 283 h 386"/>
                <a:gd name="T70" fmla="*/ 67 w 309"/>
                <a:gd name="T71" fmla="*/ 329 h 386"/>
                <a:gd name="T72" fmla="*/ 101 w 309"/>
                <a:gd name="T73" fmla="*/ 363 h 386"/>
                <a:gd name="T74" fmla="*/ 120 w 309"/>
                <a:gd name="T75" fmla="*/ 363 h 386"/>
                <a:gd name="T76" fmla="*/ 155 w 309"/>
                <a:gd name="T77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9" h="386">
                  <a:moveTo>
                    <a:pt x="155" y="386"/>
                  </a:moveTo>
                  <a:cubicBezTo>
                    <a:pt x="170" y="386"/>
                    <a:pt x="184" y="377"/>
                    <a:pt x="189" y="363"/>
                  </a:cubicBezTo>
                  <a:cubicBezTo>
                    <a:pt x="208" y="363"/>
                    <a:pt x="208" y="363"/>
                    <a:pt x="208" y="363"/>
                  </a:cubicBezTo>
                  <a:cubicBezTo>
                    <a:pt x="217" y="363"/>
                    <a:pt x="226" y="360"/>
                    <a:pt x="232" y="353"/>
                  </a:cubicBezTo>
                  <a:cubicBezTo>
                    <a:pt x="238" y="347"/>
                    <a:pt x="242" y="338"/>
                    <a:pt x="242" y="329"/>
                  </a:cubicBezTo>
                  <a:cubicBezTo>
                    <a:pt x="242" y="308"/>
                    <a:pt x="242" y="308"/>
                    <a:pt x="242" y="308"/>
                  </a:cubicBezTo>
                  <a:cubicBezTo>
                    <a:pt x="212" y="308"/>
                    <a:pt x="212" y="308"/>
                    <a:pt x="212" y="308"/>
                  </a:cubicBezTo>
                  <a:cubicBezTo>
                    <a:pt x="212" y="329"/>
                    <a:pt x="212" y="329"/>
                    <a:pt x="212" y="329"/>
                  </a:cubicBezTo>
                  <a:cubicBezTo>
                    <a:pt x="212" y="330"/>
                    <a:pt x="211" y="331"/>
                    <a:pt x="210" y="332"/>
                  </a:cubicBezTo>
                  <a:cubicBezTo>
                    <a:pt x="210" y="332"/>
                    <a:pt x="209" y="333"/>
                    <a:pt x="208" y="333"/>
                  </a:cubicBezTo>
                  <a:cubicBezTo>
                    <a:pt x="162" y="333"/>
                    <a:pt x="162" y="333"/>
                    <a:pt x="162" y="333"/>
                  </a:cubicBezTo>
                  <a:cubicBezTo>
                    <a:pt x="162" y="348"/>
                    <a:pt x="162" y="348"/>
                    <a:pt x="162" y="348"/>
                  </a:cubicBezTo>
                  <a:cubicBezTo>
                    <a:pt x="162" y="352"/>
                    <a:pt x="159" y="356"/>
                    <a:pt x="155" y="356"/>
                  </a:cubicBezTo>
                  <a:cubicBezTo>
                    <a:pt x="150" y="356"/>
                    <a:pt x="147" y="352"/>
                    <a:pt x="147" y="348"/>
                  </a:cubicBezTo>
                  <a:cubicBezTo>
                    <a:pt x="147" y="333"/>
                    <a:pt x="147" y="333"/>
                    <a:pt x="147" y="333"/>
                  </a:cubicBezTo>
                  <a:cubicBezTo>
                    <a:pt x="101" y="333"/>
                    <a:pt x="101" y="333"/>
                    <a:pt x="101" y="333"/>
                  </a:cubicBezTo>
                  <a:cubicBezTo>
                    <a:pt x="99" y="333"/>
                    <a:pt x="98" y="331"/>
                    <a:pt x="98" y="329"/>
                  </a:cubicBezTo>
                  <a:cubicBezTo>
                    <a:pt x="98" y="266"/>
                    <a:pt x="98" y="266"/>
                    <a:pt x="98" y="266"/>
                  </a:cubicBezTo>
                  <a:cubicBezTo>
                    <a:pt x="90" y="262"/>
                    <a:pt x="90" y="262"/>
                    <a:pt x="90" y="262"/>
                  </a:cubicBezTo>
                  <a:cubicBezTo>
                    <a:pt x="53" y="239"/>
                    <a:pt x="30" y="199"/>
                    <a:pt x="30" y="155"/>
                  </a:cubicBezTo>
                  <a:cubicBezTo>
                    <a:pt x="30" y="87"/>
                    <a:pt x="86" y="31"/>
                    <a:pt x="155" y="31"/>
                  </a:cubicBezTo>
                  <a:cubicBezTo>
                    <a:pt x="223" y="31"/>
                    <a:pt x="279" y="87"/>
                    <a:pt x="279" y="155"/>
                  </a:cubicBezTo>
                  <a:cubicBezTo>
                    <a:pt x="279" y="198"/>
                    <a:pt x="258" y="236"/>
                    <a:pt x="222" y="260"/>
                  </a:cubicBezTo>
                  <a:cubicBezTo>
                    <a:pt x="174" y="259"/>
                    <a:pt x="174" y="259"/>
                    <a:pt x="174" y="259"/>
                  </a:cubicBezTo>
                  <a:cubicBezTo>
                    <a:pt x="172" y="259"/>
                    <a:pt x="170" y="258"/>
                    <a:pt x="170" y="255"/>
                  </a:cubicBezTo>
                  <a:cubicBezTo>
                    <a:pt x="170" y="188"/>
                    <a:pt x="170" y="188"/>
                    <a:pt x="170" y="188"/>
                  </a:cubicBezTo>
                  <a:cubicBezTo>
                    <a:pt x="139" y="188"/>
                    <a:pt x="139" y="188"/>
                    <a:pt x="139" y="188"/>
                  </a:cubicBezTo>
                  <a:cubicBezTo>
                    <a:pt x="139" y="255"/>
                    <a:pt x="139" y="255"/>
                    <a:pt x="139" y="255"/>
                  </a:cubicBezTo>
                  <a:cubicBezTo>
                    <a:pt x="139" y="274"/>
                    <a:pt x="155" y="290"/>
                    <a:pt x="174" y="290"/>
                  </a:cubicBezTo>
                  <a:cubicBezTo>
                    <a:pt x="231" y="290"/>
                    <a:pt x="231" y="290"/>
                    <a:pt x="231" y="290"/>
                  </a:cubicBezTo>
                  <a:cubicBezTo>
                    <a:pt x="235" y="288"/>
                    <a:pt x="235" y="288"/>
                    <a:pt x="235" y="288"/>
                  </a:cubicBezTo>
                  <a:cubicBezTo>
                    <a:pt x="281" y="259"/>
                    <a:pt x="309" y="210"/>
                    <a:pt x="309" y="155"/>
                  </a:cubicBezTo>
                  <a:cubicBezTo>
                    <a:pt x="309" y="70"/>
                    <a:pt x="240" y="0"/>
                    <a:pt x="155" y="0"/>
                  </a:cubicBezTo>
                  <a:cubicBezTo>
                    <a:pt x="69" y="0"/>
                    <a:pt x="0" y="70"/>
                    <a:pt x="0" y="155"/>
                  </a:cubicBezTo>
                  <a:cubicBezTo>
                    <a:pt x="0" y="207"/>
                    <a:pt x="25" y="254"/>
                    <a:pt x="67" y="283"/>
                  </a:cubicBezTo>
                  <a:cubicBezTo>
                    <a:pt x="67" y="329"/>
                    <a:pt x="67" y="329"/>
                    <a:pt x="67" y="329"/>
                  </a:cubicBezTo>
                  <a:cubicBezTo>
                    <a:pt x="67" y="348"/>
                    <a:pt x="83" y="363"/>
                    <a:pt x="101" y="363"/>
                  </a:cubicBezTo>
                  <a:cubicBezTo>
                    <a:pt x="120" y="363"/>
                    <a:pt x="120" y="363"/>
                    <a:pt x="120" y="363"/>
                  </a:cubicBezTo>
                  <a:cubicBezTo>
                    <a:pt x="126" y="377"/>
                    <a:pt x="139" y="386"/>
                    <a:pt x="155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5956300" y="2597151"/>
              <a:ext cx="114300" cy="114300"/>
            </a:xfrm>
            <a:custGeom>
              <a:avLst/>
              <a:gdLst>
                <a:gd name="T0" fmla="*/ 55 w 109"/>
                <a:gd name="T1" fmla="*/ 108 h 108"/>
                <a:gd name="T2" fmla="*/ 109 w 109"/>
                <a:gd name="T3" fmla="*/ 54 h 108"/>
                <a:gd name="T4" fmla="*/ 55 w 109"/>
                <a:gd name="T5" fmla="*/ 0 h 108"/>
                <a:gd name="T6" fmla="*/ 0 w 109"/>
                <a:gd name="T7" fmla="*/ 54 h 108"/>
                <a:gd name="T8" fmla="*/ 55 w 109"/>
                <a:gd name="T9" fmla="*/ 108 h 108"/>
                <a:gd name="T10" fmla="*/ 55 w 109"/>
                <a:gd name="T11" fmla="*/ 30 h 108"/>
                <a:gd name="T12" fmla="*/ 78 w 109"/>
                <a:gd name="T13" fmla="*/ 54 h 108"/>
                <a:gd name="T14" fmla="*/ 55 w 109"/>
                <a:gd name="T15" fmla="*/ 78 h 108"/>
                <a:gd name="T16" fmla="*/ 31 w 109"/>
                <a:gd name="T17" fmla="*/ 54 h 108"/>
                <a:gd name="T18" fmla="*/ 55 w 109"/>
                <a:gd name="T19" fmla="*/ 3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8">
                  <a:moveTo>
                    <a:pt x="55" y="108"/>
                  </a:moveTo>
                  <a:cubicBezTo>
                    <a:pt x="84" y="108"/>
                    <a:pt x="109" y="84"/>
                    <a:pt x="109" y="54"/>
                  </a:cubicBezTo>
                  <a:cubicBezTo>
                    <a:pt x="109" y="24"/>
                    <a:pt x="84" y="0"/>
                    <a:pt x="55" y="0"/>
                  </a:cubicBezTo>
                  <a:cubicBezTo>
                    <a:pt x="25" y="0"/>
                    <a:pt x="0" y="24"/>
                    <a:pt x="0" y="54"/>
                  </a:cubicBezTo>
                  <a:cubicBezTo>
                    <a:pt x="0" y="84"/>
                    <a:pt x="25" y="108"/>
                    <a:pt x="55" y="108"/>
                  </a:cubicBezTo>
                  <a:close/>
                  <a:moveTo>
                    <a:pt x="55" y="30"/>
                  </a:moveTo>
                  <a:cubicBezTo>
                    <a:pt x="68" y="30"/>
                    <a:pt x="78" y="41"/>
                    <a:pt x="78" y="54"/>
                  </a:cubicBezTo>
                  <a:cubicBezTo>
                    <a:pt x="78" y="67"/>
                    <a:pt x="68" y="78"/>
                    <a:pt x="55" y="78"/>
                  </a:cubicBezTo>
                  <a:cubicBezTo>
                    <a:pt x="41" y="78"/>
                    <a:pt x="31" y="67"/>
                    <a:pt x="31" y="54"/>
                  </a:cubicBezTo>
                  <a:cubicBezTo>
                    <a:pt x="31" y="41"/>
                    <a:pt x="41" y="30"/>
                    <a:pt x="5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34"/>
            <p:cNvSpPr>
              <a:spLocks noChangeArrowheads="1"/>
            </p:cNvSpPr>
            <p:nvPr/>
          </p:nvSpPr>
          <p:spPr bwMode="auto">
            <a:xfrm>
              <a:off x="5997575" y="2422526"/>
              <a:ext cx="33338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6132513" y="2479676"/>
              <a:ext cx="57150" cy="55563"/>
            </a:xfrm>
            <a:custGeom>
              <a:avLst/>
              <a:gdLst>
                <a:gd name="T0" fmla="*/ 14 w 36"/>
                <a:gd name="T1" fmla="*/ 35 h 35"/>
                <a:gd name="T2" fmla="*/ 36 w 36"/>
                <a:gd name="T3" fmla="*/ 14 h 35"/>
                <a:gd name="T4" fmla="*/ 21 w 36"/>
                <a:gd name="T5" fmla="*/ 0 h 35"/>
                <a:gd name="T6" fmla="*/ 0 w 36"/>
                <a:gd name="T7" fmla="*/ 21 h 35"/>
                <a:gd name="T8" fmla="*/ 14 w 36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4" y="35"/>
                  </a:moveTo>
                  <a:lnTo>
                    <a:pt x="36" y="14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14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36"/>
            <p:cNvSpPr>
              <a:spLocks noChangeArrowheads="1"/>
            </p:cNvSpPr>
            <p:nvPr/>
          </p:nvSpPr>
          <p:spPr bwMode="auto">
            <a:xfrm>
              <a:off x="6196013" y="2638426"/>
              <a:ext cx="4921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37"/>
            <p:cNvSpPr>
              <a:spLocks noChangeArrowheads="1"/>
            </p:cNvSpPr>
            <p:nvPr/>
          </p:nvSpPr>
          <p:spPr bwMode="auto">
            <a:xfrm>
              <a:off x="5783263" y="2638426"/>
              <a:ext cx="47625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38"/>
            <p:cNvSpPr/>
            <p:nvPr/>
          </p:nvSpPr>
          <p:spPr bwMode="auto">
            <a:xfrm>
              <a:off x="5840413" y="2479676"/>
              <a:ext cx="55563" cy="55563"/>
            </a:xfrm>
            <a:custGeom>
              <a:avLst/>
              <a:gdLst>
                <a:gd name="T0" fmla="*/ 21 w 35"/>
                <a:gd name="T1" fmla="*/ 35 h 35"/>
                <a:gd name="T2" fmla="*/ 35 w 35"/>
                <a:gd name="T3" fmla="*/ 21 h 35"/>
                <a:gd name="T4" fmla="*/ 14 w 35"/>
                <a:gd name="T5" fmla="*/ 0 h 35"/>
                <a:gd name="T6" fmla="*/ 0 w 35"/>
                <a:gd name="T7" fmla="*/ 14 h 35"/>
                <a:gd name="T8" fmla="*/ 21 w 3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1" y="35"/>
                  </a:moveTo>
                  <a:lnTo>
                    <a:pt x="35" y="21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2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Freeform 39"/>
            <p:cNvSpPr/>
            <p:nvPr/>
          </p:nvSpPr>
          <p:spPr bwMode="auto">
            <a:xfrm>
              <a:off x="5913438" y="2433638"/>
              <a:ext cx="47625" cy="55563"/>
            </a:xfrm>
            <a:custGeom>
              <a:avLst/>
              <a:gdLst>
                <a:gd name="T0" fmla="*/ 11 w 30"/>
                <a:gd name="T1" fmla="*/ 35 h 35"/>
                <a:gd name="T2" fmla="*/ 30 w 30"/>
                <a:gd name="T3" fmla="*/ 28 h 35"/>
                <a:gd name="T4" fmla="*/ 19 w 30"/>
                <a:gd name="T5" fmla="*/ 0 h 35"/>
                <a:gd name="T6" fmla="*/ 0 w 30"/>
                <a:gd name="T7" fmla="*/ 7 h 35"/>
                <a:gd name="T8" fmla="*/ 11 w 30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5">
                  <a:moveTo>
                    <a:pt x="11" y="35"/>
                  </a:moveTo>
                  <a:lnTo>
                    <a:pt x="30" y="28"/>
                  </a:lnTo>
                  <a:lnTo>
                    <a:pt x="19" y="0"/>
                  </a:lnTo>
                  <a:lnTo>
                    <a:pt x="0" y="7"/>
                  </a:lnTo>
                  <a:lnTo>
                    <a:pt x="11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40"/>
            <p:cNvSpPr/>
            <p:nvPr/>
          </p:nvSpPr>
          <p:spPr bwMode="auto">
            <a:xfrm>
              <a:off x="6070600" y="2435226"/>
              <a:ext cx="49213" cy="57150"/>
            </a:xfrm>
            <a:custGeom>
              <a:avLst/>
              <a:gdLst>
                <a:gd name="T0" fmla="*/ 19 w 31"/>
                <a:gd name="T1" fmla="*/ 36 h 36"/>
                <a:gd name="T2" fmla="*/ 31 w 31"/>
                <a:gd name="T3" fmla="*/ 8 h 36"/>
                <a:gd name="T4" fmla="*/ 12 w 31"/>
                <a:gd name="T5" fmla="*/ 0 h 36"/>
                <a:gd name="T6" fmla="*/ 0 w 31"/>
                <a:gd name="T7" fmla="*/ 28 h 36"/>
                <a:gd name="T8" fmla="*/ 19 w 3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6">
                  <a:moveTo>
                    <a:pt x="19" y="36"/>
                  </a:moveTo>
                  <a:lnTo>
                    <a:pt x="31" y="8"/>
                  </a:lnTo>
                  <a:lnTo>
                    <a:pt x="12" y="0"/>
                  </a:lnTo>
                  <a:lnTo>
                    <a:pt x="0" y="28"/>
                  </a:lnTo>
                  <a:lnTo>
                    <a:pt x="1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Freeform 41"/>
            <p:cNvSpPr/>
            <p:nvPr/>
          </p:nvSpPr>
          <p:spPr bwMode="auto">
            <a:xfrm>
              <a:off x="6176963" y="2554288"/>
              <a:ext cx="57150" cy="47625"/>
            </a:xfrm>
            <a:custGeom>
              <a:avLst/>
              <a:gdLst>
                <a:gd name="T0" fmla="*/ 8 w 36"/>
                <a:gd name="T1" fmla="*/ 30 h 30"/>
                <a:gd name="T2" fmla="*/ 36 w 36"/>
                <a:gd name="T3" fmla="*/ 18 h 30"/>
                <a:gd name="T4" fmla="*/ 29 w 36"/>
                <a:gd name="T5" fmla="*/ 0 h 30"/>
                <a:gd name="T6" fmla="*/ 0 w 36"/>
                <a:gd name="T7" fmla="*/ 11 h 30"/>
                <a:gd name="T8" fmla="*/ 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8" y="30"/>
                  </a:moveTo>
                  <a:lnTo>
                    <a:pt x="36" y="18"/>
                  </a:lnTo>
                  <a:lnTo>
                    <a:pt x="29" y="0"/>
                  </a:lnTo>
                  <a:lnTo>
                    <a:pt x="0" y="11"/>
                  </a:lnTo>
                  <a:lnTo>
                    <a:pt x="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Freeform 42"/>
            <p:cNvSpPr/>
            <p:nvPr/>
          </p:nvSpPr>
          <p:spPr bwMode="auto">
            <a:xfrm>
              <a:off x="5795963" y="2547938"/>
              <a:ext cx="57150" cy="47625"/>
            </a:xfrm>
            <a:custGeom>
              <a:avLst/>
              <a:gdLst>
                <a:gd name="T0" fmla="*/ 28 w 36"/>
                <a:gd name="T1" fmla="*/ 30 h 30"/>
                <a:gd name="T2" fmla="*/ 36 w 36"/>
                <a:gd name="T3" fmla="*/ 12 h 30"/>
                <a:gd name="T4" fmla="*/ 8 w 36"/>
                <a:gd name="T5" fmla="*/ 0 h 30"/>
                <a:gd name="T6" fmla="*/ 0 w 36"/>
                <a:gd name="T7" fmla="*/ 18 h 30"/>
                <a:gd name="T8" fmla="*/ 28 w 36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0">
                  <a:moveTo>
                    <a:pt x="28" y="30"/>
                  </a:moveTo>
                  <a:lnTo>
                    <a:pt x="36" y="12"/>
                  </a:lnTo>
                  <a:lnTo>
                    <a:pt x="8" y="0"/>
                  </a:lnTo>
                  <a:lnTo>
                    <a:pt x="0" y="18"/>
                  </a:lnTo>
                  <a:lnTo>
                    <a:pt x="2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1" name="Freeform 6"/>
          <p:cNvSpPr/>
          <p:nvPr userDrawn="1"/>
        </p:nvSpPr>
        <p:spPr bwMode="auto">
          <a:xfrm>
            <a:off x="3288528" y="296368"/>
            <a:ext cx="8892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2" name="Freeform 11"/>
          <p:cNvSpPr/>
          <p:nvPr userDrawn="1"/>
        </p:nvSpPr>
        <p:spPr bwMode="auto">
          <a:xfrm>
            <a:off x="3180516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154669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#本节小结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/>
              <a:t>Click here to edit summary</a:t>
            </a:r>
            <a:endParaRPr lang="zh-CN" altLang="en-US"/>
          </a:p>
        </p:txBody>
      </p:sp>
      <p:sp>
        <p:nvSpPr>
          <p:cNvPr id="12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424847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en-US" altLang="zh-CN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Section Summary</a:t>
            </a:r>
          </a:p>
        </p:txBody>
      </p:sp>
      <p:sp>
        <p:nvSpPr>
          <p:cNvPr id="13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4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6" name="Freeform 6"/>
            <p:cNvSpPr/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1670929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#本章总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3781172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Краткий</a:t>
            </a: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</a:t>
            </a:r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обзор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15380" y="490848"/>
            <a:ext cx="470694" cy="475421"/>
            <a:chOff x="5540375" y="2868613"/>
            <a:chExt cx="1106488" cy="1117600"/>
          </a:xfrm>
          <a:solidFill>
            <a:schemeClr val="bg1"/>
          </a:solidFill>
        </p:grpSpPr>
        <p:sp>
          <p:nvSpPr>
            <p:cNvPr id="14" name="Freeform 6"/>
            <p:cNvSpPr/>
            <p:nvPr/>
          </p:nvSpPr>
          <p:spPr bwMode="auto">
            <a:xfrm>
              <a:off x="5970588" y="3251201"/>
              <a:ext cx="676275" cy="517525"/>
            </a:xfrm>
            <a:custGeom>
              <a:avLst/>
              <a:gdLst>
                <a:gd name="T0" fmla="*/ 40 w 180"/>
                <a:gd name="T1" fmla="*/ 42 h 138"/>
                <a:gd name="T2" fmla="*/ 27 w 180"/>
                <a:gd name="T3" fmla="*/ 42 h 138"/>
                <a:gd name="T4" fmla="*/ 3 w 180"/>
                <a:gd name="T5" fmla="*/ 66 h 138"/>
                <a:gd name="T6" fmla="*/ 3 w 180"/>
                <a:gd name="T7" fmla="*/ 79 h 138"/>
                <a:gd name="T8" fmla="*/ 59 w 180"/>
                <a:gd name="T9" fmla="*/ 135 h 138"/>
                <a:gd name="T10" fmla="*/ 72 w 180"/>
                <a:gd name="T11" fmla="*/ 135 h 138"/>
                <a:gd name="T12" fmla="*/ 176 w 180"/>
                <a:gd name="T13" fmla="*/ 31 h 138"/>
                <a:gd name="T14" fmla="*/ 176 w 180"/>
                <a:gd name="T15" fmla="*/ 18 h 138"/>
                <a:gd name="T16" fmla="*/ 162 w 180"/>
                <a:gd name="T17" fmla="*/ 4 h 138"/>
                <a:gd name="T18" fmla="*/ 149 w 180"/>
                <a:gd name="T19" fmla="*/ 3 h 138"/>
                <a:gd name="T20" fmla="*/ 74 w 180"/>
                <a:gd name="T21" fmla="*/ 66 h 138"/>
                <a:gd name="T22" fmla="*/ 60 w 180"/>
                <a:gd name="T23" fmla="*/ 65 h 138"/>
                <a:gd name="T24" fmla="*/ 40 w 180"/>
                <a:gd name="T25" fmla="*/ 4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0" h="138">
                  <a:moveTo>
                    <a:pt x="40" y="42"/>
                  </a:moveTo>
                  <a:cubicBezTo>
                    <a:pt x="36" y="39"/>
                    <a:pt x="30" y="38"/>
                    <a:pt x="27" y="4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5"/>
                    <a:pt x="3" y="79"/>
                  </a:cubicBezTo>
                  <a:cubicBezTo>
                    <a:pt x="59" y="135"/>
                    <a:pt x="59" y="135"/>
                    <a:pt x="59" y="135"/>
                  </a:cubicBezTo>
                  <a:cubicBezTo>
                    <a:pt x="63" y="138"/>
                    <a:pt x="69" y="138"/>
                    <a:pt x="72" y="135"/>
                  </a:cubicBezTo>
                  <a:cubicBezTo>
                    <a:pt x="176" y="31"/>
                    <a:pt x="176" y="31"/>
                    <a:pt x="176" y="31"/>
                  </a:cubicBezTo>
                  <a:cubicBezTo>
                    <a:pt x="179" y="27"/>
                    <a:pt x="180" y="21"/>
                    <a:pt x="176" y="1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59" y="0"/>
                    <a:pt x="153" y="0"/>
                    <a:pt x="149" y="3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0" y="69"/>
                    <a:pt x="64" y="68"/>
                    <a:pt x="60" y="65"/>
                  </a:cubicBezTo>
                  <a:lnTo>
                    <a:pt x="4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5540375" y="2868613"/>
              <a:ext cx="941388" cy="1117600"/>
            </a:xfrm>
            <a:custGeom>
              <a:avLst/>
              <a:gdLst>
                <a:gd name="T0" fmla="*/ 233 w 251"/>
                <a:gd name="T1" fmla="*/ 279 h 298"/>
                <a:gd name="T2" fmla="*/ 19 w 251"/>
                <a:gd name="T3" fmla="*/ 279 h 298"/>
                <a:gd name="T4" fmla="*/ 19 w 251"/>
                <a:gd name="T5" fmla="*/ 38 h 298"/>
                <a:gd name="T6" fmla="*/ 44 w 251"/>
                <a:gd name="T7" fmla="*/ 38 h 298"/>
                <a:gd name="T8" fmla="*/ 44 w 251"/>
                <a:gd name="T9" fmla="*/ 47 h 298"/>
                <a:gd name="T10" fmla="*/ 54 w 251"/>
                <a:gd name="T11" fmla="*/ 57 h 298"/>
                <a:gd name="T12" fmla="*/ 56 w 251"/>
                <a:gd name="T13" fmla="*/ 57 h 298"/>
                <a:gd name="T14" fmla="*/ 65 w 251"/>
                <a:gd name="T15" fmla="*/ 47 h 298"/>
                <a:gd name="T16" fmla="*/ 65 w 251"/>
                <a:gd name="T17" fmla="*/ 38 h 298"/>
                <a:gd name="T18" fmla="*/ 92 w 251"/>
                <a:gd name="T19" fmla="*/ 38 h 298"/>
                <a:gd name="T20" fmla="*/ 92 w 251"/>
                <a:gd name="T21" fmla="*/ 47 h 298"/>
                <a:gd name="T22" fmla="*/ 102 w 251"/>
                <a:gd name="T23" fmla="*/ 57 h 298"/>
                <a:gd name="T24" fmla="*/ 104 w 251"/>
                <a:gd name="T25" fmla="*/ 57 h 298"/>
                <a:gd name="T26" fmla="*/ 113 w 251"/>
                <a:gd name="T27" fmla="*/ 47 h 298"/>
                <a:gd name="T28" fmla="*/ 113 w 251"/>
                <a:gd name="T29" fmla="*/ 38 h 298"/>
                <a:gd name="T30" fmla="*/ 140 w 251"/>
                <a:gd name="T31" fmla="*/ 38 h 298"/>
                <a:gd name="T32" fmla="*/ 140 w 251"/>
                <a:gd name="T33" fmla="*/ 47 h 298"/>
                <a:gd name="T34" fmla="*/ 150 w 251"/>
                <a:gd name="T35" fmla="*/ 57 h 298"/>
                <a:gd name="T36" fmla="*/ 152 w 251"/>
                <a:gd name="T37" fmla="*/ 57 h 298"/>
                <a:gd name="T38" fmla="*/ 161 w 251"/>
                <a:gd name="T39" fmla="*/ 47 h 298"/>
                <a:gd name="T40" fmla="*/ 161 w 251"/>
                <a:gd name="T41" fmla="*/ 38 h 298"/>
                <a:gd name="T42" fmla="*/ 189 w 251"/>
                <a:gd name="T43" fmla="*/ 38 h 298"/>
                <a:gd name="T44" fmla="*/ 189 w 251"/>
                <a:gd name="T45" fmla="*/ 47 h 298"/>
                <a:gd name="T46" fmla="*/ 198 w 251"/>
                <a:gd name="T47" fmla="*/ 57 h 298"/>
                <a:gd name="T48" fmla="*/ 200 w 251"/>
                <a:gd name="T49" fmla="*/ 57 h 298"/>
                <a:gd name="T50" fmla="*/ 210 w 251"/>
                <a:gd name="T51" fmla="*/ 47 h 298"/>
                <a:gd name="T52" fmla="*/ 210 w 251"/>
                <a:gd name="T53" fmla="*/ 38 h 298"/>
                <a:gd name="T54" fmla="*/ 215 w 251"/>
                <a:gd name="T55" fmla="*/ 38 h 298"/>
                <a:gd name="T56" fmla="*/ 233 w 251"/>
                <a:gd name="T57" fmla="*/ 55 h 298"/>
                <a:gd name="T58" fmla="*/ 233 w 251"/>
                <a:gd name="T59" fmla="*/ 114 h 298"/>
                <a:gd name="T60" fmla="*/ 251 w 251"/>
                <a:gd name="T61" fmla="*/ 98 h 298"/>
                <a:gd name="T62" fmla="*/ 251 w 251"/>
                <a:gd name="T63" fmla="*/ 47 h 298"/>
                <a:gd name="T64" fmla="*/ 223 w 251"/>
                <a:gd name="T65" fmla="*/ 19 h 298"/>
                <a:gd name="T66" fmla="*/ 210 w 251"/>
                <a:gd name="T67" fmla="*/ 19 h 298"/>
                <a:gd name="T68" fmla="*/ 210 w 251"/>
                <a:gd name="T69" fmla="*/ 10 h 298"/>
                <a:gd name="T70" fmla="*/ 200 w 251"/>
                <a:gd name="T71" fmla="*/ 0 h 298"/>
                <a:gd name="T72" fmla="*/ 198 w 251"/>
                <a:gd name="T73" fmla="*/ 0 h 298"/>
                <a:gd name="T74" fmla="*/ 189 w 251"/>
                <a:gd name="T75" fmla="*/ 10 h 298"/>
                <a:gd name="T76" fmla="*/ 189 w 251"/>
                <a:gd name="T77" fmla="*/ 19 h 298"/>
                <a:gd name="T78" fmla="*/ 161 w 251"/>
                <a:gd name="T79" fmla="*/ 19 h 298"/>
                <a:gd name="T80" fmla="*/ 161 w 251"/>
                <a:gd name="T81" fmla="*/ 10 h 298"/>
                <a:gd name="T82" fmla="*/ 152 w 251"/>
                <a:gd name="T83" fmla="*/ 0 h 298"/>
                <a:gd name="T84" fmla="*/ 150 w 251"/>
                <a:gd name="T85" fmla="*/ 0 h 298"/>
                <a:gd name="T86" fmla="*/ 140 w 251"/>
                <a:gd name="T87" fmla="*/ 10 h 298"/>
                <a:gd name="T88" fmla="*/ 140 w 251"/>
                <a:gd name="T89" fmla="*/ 19 h 298"/>
                <a:gd name="T90" fmla="*/ 113 w 251"/>
                <a:gd name="T91" fmla="*/ 19 h 298"/>
                <a:gd name="T92" fmla="*/ 113 w 251"/>
                <a:gd name="T93" fmla="*/ 10 h 298"/>
                <a:gd name="T94" fmla="*/ 104 w 251"/>
                <a:gd name="T95" fmla="*/ 0 h 298"/>
                <a:gd name="T96" fmla="*/ 102 w 251"/>
                <a:gd name="T97" fmla="*/ 0 h 298"/>
                <a:gd name="T98" fmla="*/ 92 w 251"/>
                <a:gd name="T99" fmla="*/ 10 h 298"/>
                <a:gd name="T100" fmla="*/ 92 w 251"/>
                <a:gd name="T101" fmla="*/ 19 h 298"/>
                <a:gd name="T102" fmla="*/ 65 w 251"/>
                <a:gd name="T103" fmla="*/ 19 h 298"/>
                <a:gd name="T104" fmla="*/ 65 w 251"/>
                <a:gd name="T105" fmla="*/ 10 h 298"/>
                <a:gd name="T106" fmla="*/ 56 w 251"/>
                <a:gd name="T107" fmla="*/ 0 h 298"/>
                <a:gd name="T108" fmla="*/ 54 w 251"/>
                <a:gd name="T109" fmla="*/ 0 h 298"/>
                <a:gd name="T110" fmla="*/ 44 w 251"/>
                <a:gd name="T111" fmla="*/ 10 h 298"/>
                <a:gd name="T112" fmla="*/ 44 w 251"/>
                <a:gd name="T113" fmla="*/ 19 h 298"/>
                <a:gd name="T114" fmla="*/ 0 w 251"/>
                <a:gd name="T115" fmla="*/ 19 h 298"/>
                <a:gd name="T116" fmla="*/ 0 w 251"/>
                <a:gd name="T117" fmla="*/ 298 h 298"/>
                <a:gd name="T118" fmla="*/ 251 w 251"/>
                <a:gd name="T119" fmla="*/ 298 h 298"/>
                <a:gd name="T120" fmla="*/ 251 w 251"/>
                <a:gd name="T121" fmla="*/ 199 h 298"/>
                <a:gd name="T122" fmla="*/ 233 w 251"/>
                <a:gd name="T123" fmla="*/ 218 h 298"/>
                <a:gd name="T124" fmla="*/ 233 w 251"/>
                <a:gd name="T125" fmla="*/ 27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1" h="298">
                  <a:moveTo>
                    <a:pt x="233" y="279"/>
                  </a:moveTo>
                  <a:cubicBezTo>
                    <a:pt x="19" y="279"/>
                    <a:pt x="19" y="279"/>
                    <a:pt x="19" y="27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47"/>
                    <a:pt x="44" y="47"/>
                    <a:pt x="44" y="47"/>
                  </a:cubicBezTo>
                  <a:cubicBezTo>
                    <a:pt x="44" y="52"/>
                    <a:pt x="48" y="57"/>
                    <a:pt x="54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1" y="57"/>
                    <a:pt x="65" y="52"/>
                    <a:pt x="65" y="4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52"/>
                    <a:pt x="97" y="57"/>
                    <a:pt x="102" y="57"/>
                  </a:cubicBezTo>
                  <a:cubicBezTo>
                    <a:pt x="104" y="57"/>
                    <a:pt x="104" y="57"/>
                    <a:pt x="104" y="57"/>
                  </a:cubicBezTo>
                  <a:cubicBezTo>
                    <a:pt x="109" y="57"/>
                    <a:pt x="113" y="52"/>
                    <a:pt x="113" y="47"/>
                  </a:cubicBezTo>
                  <a:cubicBezTo>
                    <a:pt x="113" y="38"/>
                    <a:pt x="113" y="38"/>
                    <a:pt x="113" y="38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40" y="52"/>
                    <a:pt x="145" y="57"/>
                    <a:pt x="150" y="57"/>
                  </a:cubicBezTo>
                  <a:cubicBezTo>
                    <a:pt x="152" y="57"/>
                    <a:pt x="152" y="57"/>
                    <a:pt x="152" y="57"/>
                  </a:cubicBezTo>
                  <a:cubicBezTo>
                    <a:pt x="157" y="57"/>
                    <a:pt x="161" y="52"/>
                    <a:pt x="161" y="47"/>
                  </a:cubicBezTo>
                  <a:cubicBezTo>
                    <a:pt x="161" y="38"/>
                    <a:pt x="161" y="38"/>
                    <a:pt x="161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89" y="52"/>
                    <a:pt x="193" y="57"/>
                    <a:pt x="198" y="57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5" y="57"/>
                    <a:pt x="210" y="52"/>
                    <a:pt x="210" y="47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3" y="114"/>
                    <a:pt x="233" y="114"/>
                    <a:pt x="233" y="114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47"/>
                    <a:pt x="251" y="47"/>
                    <a:pt x="251" y="47"/>
                  </a:cubicBezTo>
                  <a:cubicBezTo>
                    <a:pt x="223" y="19"/>
                    <a:pt x="223" y="19"/>
                    <a:pt x="223" y="19"/>
                  </a:cubicBezTo>
                  <a:cubicBezTo>
                    <a:pt x="210" y="19"/>
                    <a:pt x="210" y="19"/>
                    <a:pt x="210" y="19"/>
                  </a:cubicBezTo>
                  <a:cubicBezTo>
                    <a:pt x="210" y="10"/>
                    <a:pt x="210" y="10"/>
                    <a:pt x="210" y="10"/>
                  </a:cubicBezTo>
                  <a:cubicBezTo>
                    <a:pt x="210" y="4"/>
                    <a:pt x="205" y="0"/>
                    <a:pt x="200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3" y="0"/>
                    <a:pt x="189" y="4"/>
                    <a:pt x="189" y="10"/>
                  </a:cubicBezTo>
                  <a:cubicBezTo>
                    <a:pt x="189" y="19"/>
                    <a:pt x="189" y="19"/>
                    <a:pt x="189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2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145" y="0"/>
                    <a:pt x="140" y="4"/>
                    <a:pt x="140" y="1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9" y="0"/>
                    <a:pt x="10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7" y="0"/>
                    <a:pt x="92" y="4"/>
                    <a:pt x="92" y="10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4" y="4"/>
                    <a:pt x="44" y="1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251" y="298"/>
                    <a:pt x="251" y="298"/>
                    <a:pt x="251" y="298"/>
                  </a:cubicBezTo>
                  <a:cubicBezTo>
                    <a:pt x="251" y="199"/>
                    <a:pt x="251" y="199"/>
                    <a:pt x="251" y="199"/>
                  </a:cubicBezTo>
                  <a:cubicBezTo>
                    <a:pt x="233" y="218"/>
                    <a:pt x="233" y="218"/>
                    <a:pt x="233" y="218"/>
                  </a:cubicBezTo>
                  <a:lnTo>
                    <a:pt x="233" y="2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51879" y="1241721"/>
            <a:ext cx="11306174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fontAlgn="auto">
              <a:defRPr baseline="0">
                <a:latin typeface="Huawei Sans" panose="020C0503030203020204" pitchFamily="34" charset="0"/>
              </a:defRPr>
            </a:lvl2pPr>
            <a:lvl3pPr fontAlgn="auto">
              <a:defRPr baseline="0">
                <a:latin typeface="Huawei Sans" panose="020C0503030203020204" pitchFamily="34" charset="0"/>
              </a:defRPr>
            </a:lvl3pPr>
            <a:lvl4pPr fontAlgn="auto">
              <a:defRPr baseline="0">
                <a:latin typeface="Huawei Sans" panose="020C0503030203020204" pitchFamily="34" charset="0"/>
              </a:defRPr>
            </a:lvl4pPr>
            <a:lvl5pPr fontAlgn="auto">
              <a:buNone/>
              <a:defRPr baseline="0">
                <a:latin typeface="Huawei Sans" panose="020C0503030203020204" pitchFamily="34" charset="0"/>
              </a:defRPr>
            </a:lvl5pPr>
          </a:lstStyle>
          <a:p>
            <a:pPr lvl="0"/>
            <a:r>
              <a:rPr lang="en-US" altLang="zh-CN"/>
              <a:t>Click to edit</a:t>
            </a:r>
            <a:endParaRPr lang="zh-CN" altLang="en-US"/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0736145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#更多信息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r>
              <a:rPr lang="en-US" altLang="zh-CN"/>
              <a:t>More information for trainees</a:t>
            </a:r>
            <a:endParaRPr lang="zh-CN" altLang="en-US"/>
          </a:p>
        </p:txBody>
      </p: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More Information</a:t>
            </a:r>
          </a:p>
        </p:txBody>
      </p:sp>
      <p:sp>
        <p:nvSpPr>
          <p:cNvPr id="14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5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79376" y="480268"/>
            <a:ext cx="496581" cy="496581"/>
            <a:chOff x="4485904" y="3429000"/>
            <a:chExt cx="2003425" cy="2003425"/>
          </a:xfrm>
          <a:solidFill>
            <a:schemeClr val="bg1"/>
          </a:solidFill>
        </p:grpSpPr>
        <p:sp>
          <p:nvSpPr>
            <p:cNvPr id="17" name="Freeform 6"/>
            <p:cNvSpPr>
              <a:spLocks noEditPoints="1"/>
            </p:cNvSpPr>
            <p:nvPr/>
          </p:nvSpPr>
          <p:spPr bwMode="auto">
            <a:xfrm>
              <a:off x="4485904" y="3429000"/>
              <a:ext cx="2003425" cy="2003425"/>
            </a:xfrm>
            <a:custGeom>
              <a:avLst/>
              <a:gdLst>
                <a:gd name="T0" fmla="*/ 669 w 1338"/>
                <a:gd name="T1" fmla="*/ 0 h 1338"/>
                <a:gd name="T2" fmla="*/ 1338 w 1338"/>
                <a:gd name="T3" fmla="*/ 669 h 1338"/>
                <a:gd name="T4" fmla="*/ 669 w 1338"/>
                <a:gd name="T5" fmla="*/ 1338 h 1338"/>
                <a:gd name="T6" fmla="*/ 0 w 1338"/>
                <a:gd name="T7" fmla="*/ 669 h 1338"/>
                <a:gd name="T8" fmla="*/ 669 w 1338"/>
                <a:gd name="T9" fmla="*/ 0 h 1338"/>
                <a:gd name="T10" fmla="*/ 669 w 1338"/>
                <a:gd name="T11" fmla="*/ 92 h 1338"/>
                <a:gd name="T12" fmla="*/ 1246 w 1338"/>
                <a:gd name="T13" fmla="*/ 669 h 1338"/>
                <a:gd name="T14" fmla="*/ 669 w 1338"/>
                <a:gd name="T15" fmla="*/ 1246 h 1338"/>
                <a:gd name="T16" fmla="*/ 92 w 1338"/>
                <a:gd name="T17" fmla="*/ 669 h 1338"/>
                <a:gd name="T18" fmla="*/ 669 w 1338"/>
                <a:gd name="T19" fmla="*/ 92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8" h="1338">
                  <a:moveTo>
                    <a:pt x="669" y="0"/>
                  </a:moveTo>
                  <a:cubicBezTo>
                    <a:pt x="1039" y="0"/>
                    <a:pt x="1338" y="299"/>
                    <a:pt x="1338" y="669"/>
                  </a:cubicBezTo>
                  <a:cubicBezTo>
                    <a:pt x="1338" y="1039"/>
                    <a:pt x="1039" y="1338"/>
                    <a:pt x="669" y="1338"/>
                  </a:cubicBezTo>
                  <a:cubicBezTo>
                    <a:pt x="299" y="1338"/>
                    <a:pt x="0" y="1039"/>
                    <a:pt x="0" y="669"/>
                  </a:cubicBezTo>
                  <a:cubicBezTo>
                    <a:pt x="0" y="299"/>
                    <a:pt x="299" y="0"/>
                    <a:pt x="669" y="0"/>
                  </a:cubicBezTo>
                  <a:close/>
                  <a:moveTo>
                    <a:pt x="669" y="92"/>
                  </a:moveTo>
                  <a:cubicBezTo>
                    <a:pt x="988" y="92"/>
                    <a:pt x="1246" y="350"/>
                    <a:pt x="1246" y="669"/>
                  </a:cubicBezTo>
                  <a:cubicBezTo>
                    <a:pt x="1246" y="988"/>
                    <a:pt x="988" y="1246"/>
                    <a:pt x="669" y="1246"/>
                  </a:cubicBezTo>
                  <a:cubicBezTo>
                    <a:pt x="350" y="1246"/>
                    <a:pt x="92" y="988"/>
                    <a:pt x="92" y="669"/>
                  </a:cubicBezTo>
                  <a:cubicBezTo>
                    <a:pt x="92" y="350"/>
                    <a:pt x="350" y="92"/>
                    <a:pt x="669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78029" y="4324350"/>
              <a:ext cx="212725" cy="212725"/>
            </a:xfrm>
            <a:custGeom>
              <a:avLst/>
              <a:gdLst>
                <a:gd name="T0" fmla="*/ 0 w 142"/>
                <a:gd name="T1" fmla="*/ 72 h 142"/>
                <a:gd name="T2" fmla="*/ 0 w 142"/>
                <a:gd name="T3" fmla="*/ 70 h 142"/>
                <a:gd name="T4" fmla="*/ 71 w 142"/>
                <a:gd name="T5" fmla="*/ 0 h 142"/>
                <a:gd name="T6" fmla="*/ 71 w 142"/>
                <a:gd name="T7" fmla="*/ 0 h 142"/>
                <a:gd name="T8" fmla="*/ 142 w 142"/>
                <a:gd name="T9" fmla="*/ 70 h 142"/>
                <a:gd name="T10" fmla="*/ 142 w 142"/>
                <a:gd name="T11" fmla="*/ 72 h 142"/>
                <a:gd name="T12" fmla="*/ 71 w 142"/>
                <a:gd name="T13" fmla="*/ 142 h 142"/>
                <a:gd name="T14" fmla="*/ 71 w 142"/>
                <a:gd name="T15" fmla="*/ 142 h 142"/>
                <a:gd name="T16" fmla="*/ 0 w 142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110" y="0"/>
                    <a:pt x="142" y="32"/>
                    <a:pt x="142" y="70"/>
                  </a:cubicBezTo>
                  <a:cubicBezTo>
                    <a:pt x="142" y="72"/>
                    <a:pt x="142" y="72"/>
                    <a:pt x="142" y="72"/>
                  </a:cubicBezTo>
                  <a:cubicBezTo>
                    <a:pt x="142" y="110"/>
                    <a:pt x="110" y="142"/>
                    <a:pt x="71" y="142"/>
                  </a:cubicBezTo>
                  <a:cubicBezTo>
                    <a:pt x="71" y="142"/>
                    <a:pt x="71" y="142"/>
                    <a:pt x="71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5395542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1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1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5809879" y="4324350"/>
              <a:ext cx="211138" cy="212725"/>
            </a:xfrm>
            <a:custGeom>
              <a:avLst/>
              <a:gdLst>
                <a:gd name="T0" fmla="*/ 0 w 141"/>
                <a:gd name="T1" fmla="*/ 72 h 142"/>
                <a:gd name="T2" fmla="*/ 0 w 141"/>
                <a:gd name="T3" fmla="*/ 70 h 142"/>
                <a:gd name="T4" fmla="*/ 70 w 141"/>
                <a:gd name="T5" fmla="*/ 0 h 142"/>
                <a:gd name="T6" fmla="*/ 70 w 141"/>
                <a:gd name="T7" fmla="*/ 0 h 142"/>
                <a:gd name="T8" fmla="*/ 141 w 141"/>
                <a:gd name="T9" fmla="*/ 70 h 142"/>
                <a:gd name="T10" fmla="*/ 141 w 141"/>
                <a:gd name="T11" fmla="*/ 72 h 142"/>
                <a:gd name="T12" fmla="*/ 70 w 141"/>
                <a:gd name="T13" fmla="*/ 142 h 142"/>
                <a:gd name="T14" fmla="*/ 70 w 141"/>
                <a:gd name="T15" fmla="*/ 142 h 142"/>
                <a:gd name="T16" fmla="*/ 0 w 141"/>
                <a:gd name="T17" fmla="*/ 7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0" y="72"/>
                  </a:moveTo>
                  <a:cubicBezTo>
                    <a:pt x="0" y="70"/>
                    <a:pt x="0" y="70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109" y="0"/>
                    <a:pt x="141" y="32"/>
                    <a:pt x="141" y="70"/>
                  </a:cubicBezTo>
                  <a:cubicBezTo>
                    <a:pt x="141" y="72"/>
                    <a:pt x="141" y="72"/>
                    <a:pt x="141" y="72"/>
                  </a:cubicBezTo>
                  <a:cubicBezTo>
                    <a:pt x="141" y="110"/>
                    <a:pt x="109" y="142"/>
                    <a:pt x="70" y="142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32" y="142"/>
                    <a:pt x="0" y="110"/>
                    <a:pt x="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1006251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#学习推荐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 fontAlgn="auto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5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5040560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rtl="0" eaLnBrk="0" fontAlgn="ctr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Recommendations</a:t>
            </a:r>
          </a:p>
        </p:txBody>
      </p:sp>
      <p:sp>
        <p:nvSpPr>
          <p:cNvPr id="16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7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515380" y="456929"/>
            <a:ext cx="461963" cy="485190"/>
            <a:chOff x="-779463" y="1835151"/>
            <a:chExt cx="1136650" cy="1193799"/>
          </a:xfrm>
          <a:solidFill>
            <a:schemeClr val="bg1"/>
          </a:solidFill>
        </p:grpSpPr>
        <p:sp>
          <p:nvSpPr>
            <p:cNvPr id="19" name="Freeform 6"/>
            <p:cNvSpPr/>
            <p:nvPr/>
          </p:nvSpPr>
          <p:spPr bwMode="auto">
            <a:xfrm>
              <a:off x="-727075" y="2262188"/>
              <a:ext cx="1031875" cy="625475"/>
            </a:xfrm>
            <a:custGeom>
              <a:avLst/>
              <a:gdLst>
                <a:gd name="T0" fmla="*/ 946 w 968"/>
                <a:gd name="T1" fmla="*/ 587 h 587"/>
                <a:gd name="T2" fmla="*/ 22 w 968"/>
                <a:gd name="T3" fmla="*/ 587 h 587"/>
                <a:gd name="T4" fmla="*/ 0 w 968"/>
                <a:gd name="T5" fmla="*/ 565 h 587"/>
                <a:gd name="T6" fmla="*/ 0 w 968"/>
                <a:gd name="T7" fmla="*/ 63 h 587"/>
                <a:gd name="T8" fmla="*/ 62 w 968"/>
                <a:gd name="T9" fmla="*/ 0 h 587"/>
                <a:gd name="T10" fmla="*/ 104 w 968"/>
                <a:gd name="T11" fmla="*/ 0 h 587"/>
                <a:gd name="T12" fmla="*/ 126 w 968"/>
                <a:gd name="T13" fmla="*/ 22 h 587"/>
                <a:gd name="T14" fmla="*/ 104 w 968"/>
                <a:gd name="T15" fmla="*/ 43 h 587"/>
                <a:gd name="T16" fmla="*/ 62 w 968"/>
                <a:gd name="T17" fmla="*/ 43 h 587"/>
                <a:gd name="T18" fmla="*/ 43 w 968"/>
                <a:gd name="T19" fmla="*/ 63 h 587"/>
                <a:gd name="T20" fmla="*/ 43 w 968"/>
                <a:gd name="T21" fmla="*/ 544 h 587"/>
                <a:gd name="T22" fmla="*/ 925 w 968"/>
                <a:gd name="T23" fmla="*/ 544 h 587"/>
                <a:gd name="T24" fmla="*/ 925 w 968"/>
                <a:gd name="T25" fmla="*/ 63 h 587"/>
                <a:gd name="T26" fmla="*/ 906 w 968"/>
                <a:gd name="T27" fmla="*/ 43 h 587"/>
                <a:gd name="T28" fmla="*/ 859 w 968"/>
                <a:gd name="T29" fmla="*/ 43 h 587"/>
                <a:gd name="T30" fmla="*/ 837 w 968"/>
                <a:gd name="T31" fmla="*/ 22 h 587"/>
                <a:gd name="T32" fmla="*/ 859 w 968"/>
                <a:gd name="T33" fmla="*/ 0 h 587"/>
                <a:gd name="T34" fmla="*/ 906 w 968"/>
                <a:gd name="T35" fmla="*/ 0 h 587"/>
                <a:gd name="T36" fmla="*/ 968 w 968"/>
                <a:gd name="T37" fmla="*/ 63 h 587"/>
                <a:gd name="T38" fmla="*/ 968 w 968"/>
                <a:gd name="T39" fmla="*/ 565 h 587"/>
                <a:gd name="T40" fmla="*/ 946 w 968"/>
                <a:gd name="T41" fmla="*/ 587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7" h="587">
                  <a:moveTo>
                    <a:pt x="946" y="587"/>
                  </a:moveTo>
                  <a:cubicBezTo>
                    <a:pt x="22" y="587"/>
                    <a:pt x="22" y="587"/>
                    <a:pt x="22" y="587"/>
                  </a:cubicBezTo>
                  <a:cubicBezTo>
                    <a:pt x="10" y="587"/>
                    <a:pt x="0" y="577"/>
                    <a:pt x="0" y="565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28" y="0"/>
                    <a:pt x="62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16" y="0"/>
                    <a:pt x="126" y="10"/>
                    <a:pt x="126" y="22"/>
                  </a:cubicBezTo>
                  <a:cubicBezTo>
                    <a:pt x="126" y="34"/>
                    <a:pt x="116" y="43"/>
                    <a:pt x="104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2" y="43"/>
                    <a:pt x="43" y="52"/>
                    <a:pt x="43" y="63"/>
                  </a:cubicBezTo>
                  <a:cubicBezTo>
                    <a:pt x="43" y="544"/>
                    <a:pt x="43" y="544"/>
                    <a:pt x="43" y="544"/>
                  </a:cubicBezTo>
                  <a:cubicBezTo>
                    <a:pt x="925" y="544"/>
                    <a:pt x="925" y="544"/>
                    <a:pt x="925" y="544"/>
                  </a:cubicBezTo>
                  <a:cubicBezTo>
                    <a:pt x="925" y="63"/>
                    <a:pt x="925" y="63"/>
                    <a:pt x="925" y="63"/>
                  </a:cubicBezTo>
                  <a:cubicBezTo>
                    <a:pt x="925" y="52"/>
                    <a:pt x="916" y="43"/>
                    <a:pt x="906" y="43"/>
                  </a:cubicBezTo>
                  <a:cubicBezTo>
                    <a:pt x="859" y="43"/>
                    <a:pt x="859" y="43"/>
                    <a:pt x="859" y="43"/>
                  </a:cubicBezTo>
                  <a:cubicBezTo>
                    <a:pt x="847" y="43"/>
                    <a:pt x="837" y="34"/>
                    <a:pt x="837" y="22"/>
                  </a:cubicBezTo>
                  <a:cubicBezTo>
                    <a:pt x="837" y="10"/>
                    <a:pt x="847" y="0"/>
                    <a:pt x="859" y="0"/>
                  </a:cubicBezTo>
                  <a:cubicBezTo>
                    <a:pt x="906" y="0"/>
                    <a:pt x="906" y="0"/>
                    <a:pt x="906" y="0"/>
                  </a:cubicBezTo>
                  <a:cubicBezTo>
                    <a:pt x="940" y="0"/>
                    <a:pt x="968" y="28"/>
                    <a:pt x="968" y="63"/>
                  </a:cubicBezTo>
                  <a:cubicBezTo>
                    <a:pt x="968" y="565"/>
                    <a:pt x="968" y="565"/>
                    <a:pt x="968" y="565"/>
                  </a:cubicBezTo>
                  <a:cubicBezTo>
                    <a:pt x="968" y="577"/>
                    <a:pt x="958" y="587"/>
                    <a:pt x="946" y="5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-779463" y="2841625"/>
              <a:ext cx="1136650" cy="187325"/>
            </a:xfrm>
            <a:custGeom>
              <a:avLst/>
              <a:gdLst>
                <a:gd name="T0" fmla="*/ 1024 w 1066"/>
                <a:gd name="T1" fmla="*/ 176 h 176"/>
                <a:gd name="T2" fmla="*/ 42 w 1066"/>
                <a:gd name="T3" fmla="*/ 176 h 176"/>
                <a:gd name="T4" fmla="*/ 0 w 1066"/>
                <a:gd name="T5" fmla="*/ 134 h 176"/>
                <a:gd name="T6" fmla="*/ 0 w 1066"/>
                <a:gd name="T7" fmla="*/ 42 h 176"/>
                <a:gd name="T8" fmla="*/ 42 w 1066"/>
                <a:gd name="T9" fmla="*/ 0 h 176"/>
                <a:gd name="T10" fmla="*/ 1024 w 1066"/>
                <a:gd name="T11" fmla="*/ 0 h 176"/>
                <a:gd name="T12" fmla="*/ 1066 w 1066"/>
                <a:gd name="T13" fmla="*/ 42 h 176"/>
                <a:gd name="T14" fmla="*/ 1066 w 1066"/>
                <a:gd name="T15" fmla="*/ 134 h 176"/>
                <a:gd name="T16" fmla="*/ 1024 w 1066"/>
                <a:gd name="T17" fmla="*/ 176 h 176"/>
                <a:gd name="T18" fmla="*/ 1023 w 1066"/>
                <a:gd name="T19" fmla="*/ 42 h 176"/>
                <a:gd name="T20" fmla="*/ 42 w 1066"/>
                <a:gd name="T21" fmla="*/ 43 h 176"/>
                <a:gd name="T22" fmla="*/ 43 w 1066"/>
                <a:gd name="T23" fmla="*/ 134 h 176"/>
                <a:gd name="T24" fmla="*/ 1023 w 1066"/>
                <a:gd name="T25" fmla="*/ 133 h 176"/>
                <a:gd name="T26" fmla="*/ 1023 w 1066"/>
                <a:gd name="T27" fmla="*/ 4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66" h="176">
                  <a:moveTo>
                    <a:pt x="1024" y="176"/>
                  </a:moveTo>
                  <a:cubicBezTo>
                    <a:pt x="42" y="176"/>
                    <a:pt x="42" y="176"/>
                    <a:pt x="42" y="176"/>
                  </a:cubicBezTo>
                  <a:cubicBezTo>
                    <a:pt x="19" y="176"/>
                    <a:pt x="0" y="157"/>
                    <a:pt x="0" y="13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8"/>
                    <a:pt x="19" y="0"/>
                    <a:pt x="42" y="0"/>
                  </a:cubicBezTo>
                  <a:cubicBezTo>
                    <a:pt x="1024" y="0"/>
                    <a:pt x="1024" y="0"/>
                    <a:pt x="1024" y="0"/>
                  </a:cubicBezTo>
                  <a:cubicBezTo>
                    <a:pt x="1047" y="0"/>
                    <a:pt x="1066" y="18"/>
                    <a:pt x="1066" y="42"/>
                  </a:cubicBezTo>
                  <a:cubicBezTo>
                    <a:pt x="1066" y="134"/>
                    <a:pt x="1066" y="134"/>
                    <a:pt x="1066" y="134"/>
                  </a:cubicBezTo>
                  <a:cubicBezTo>
                    <a:pt x="1066" y="157"/>
                    <a:pt x="1047" y="176"/>
                    <a:pt x="1024" y="176"/>
                  </a:cubicBezTo>
                  <a:close/>
                  <a:moveTo>
                    <a:pt x="1023" y="42"/>
                  </a:moveTo>
                  <a:cubicBezTo>
                    <a:pt x="42" y="43"/>
                    <a:pt x="42" y="43"/>
                    <a:pt x="42" y="43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1023" y="133"/>
                    <a:pt x="1023" y="133"/>
                    <a:pt x="1023" y="133"/>
                  </a:cubicBezTo>
                  <a:lnTo>
                    <a:pt x="10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-303213" y="2911475"/>
              <a:ext cx="184150" cy="46037"/>
            </a:xfrm>
            <a:custGeom>
              <a:avLst/>
              <a:gdLst>
                <a:gd name="T0" fmla="*/ 151 w 172"/>
                <a:gd name="T1" fmla="*/ 43 h 43"/>
                <a:gd name="T2" fmla="*/ 21 w 172"/>
                <a:gd name="T3" fmla="*/ 43 h 43"/>
                <a:gd name="T4" fmla="*/ 0 w 172"/>
                <a:gd name="T5" fmla="*/ 22 h 43"/>
                <a:gd name="T6" fmla="*/ 21 w 172"/>
                <a:gd name="T7" fmla="*/ 0 h 43"/>
                <a:gd name="T8" fmla="*/ 151 w 172"/>
                <a:gd name="T9" fmla="*/ 0 h 43"/>
                <a:gd name="T10" fmla="*/ 172 w 172"/>
                <a:gd name="T11" fmla="*/ 22 h 43"/>
                <a:gd name="T12" fmla="*/ 151 w 172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2" h="43">
                  <a:moveTo>
                    <a:pt x="151" y="43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10" y="43"/>
                    <a:pt x="0" y="3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2" y="0"/>
                    <a:pt x="172" y="10"/>
                    <a:pt x="172" y="22"/>
                  </a:cubicBezTo>
                  <a:cubicBezTo>
                    <a:pt x="172" y="34"/>
                    <a:pt x="162" y="43"/>
                    <a:pt x="15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-568325" y="1835151"/>
              <a:ext cx="712788" cy="852487"/>
            </a:xfrm>
            <a:custGeom>
              <a:avLst/>
              <a:gdLst>
                <a:gd name="T0" fmla="*/ 335 w 668"/>
                <a:gd name="T1" fmla="*/ 800 h 800"/>
                <a:gd name="T2" fmla="*/ 316 w 668"/>
                <a:gd name="T3" fmla="*/ 789 h 800"/>
                <a:gd name="T4" fmla="*/ 246 w 668"/>
                <a:gd name="T5" fmla="*/ 662 h 800"/>
                <a:gd name="T6" fmla="*/ 57 w 668"/>
                <a:gd name="T7" fmla="*/ 508 h 800"/>
                <a:gd name="T8" fmla="*/ 49 w 668"/>
                <a:gd name="T9" fmla="*/ 492 h 800"/>
                <a:gd name="T10" fmla="*/ 84 w 668"/>
                <a:gd name="T11" fmla="*/ 168 h 800"/>
                <a:gd name="T12" fmla="*/ 202 w 668"/>
                <a:gd name="T13" fmla="*/ 73 h 800"/>
                <a:gd name="T14" fmla="*/ 621 w 668"/>
                <a:gd name="T15" fmla="*/ 226 h 800"/>
                <a:gd name="T16" fmla="*/ 621 w 668"/>
                <a:gd name="T17" fmla="*/ 226 h 800"/>
                <a:gd name="T18" fmla="*/ 594 w 668"/>
                <a:gd name="T19" fmla="*/ 538 h 800"/>
                <a:gd name="T20" fmla="*/ 468 w 668"/>
                <a:gd name="T21" fmla="*/ 645 h 800"/>
                <a:gd name="T22" fmla="*/ 412 w 668"/>
                <a:gd name="T23" fmla="*/ 665 h 800"/>
                <a:gd name="T24" fmla="*/ 355 w 668"/>
                <a:gd name="T25" fmla="*/ 787 h 800"/>
                <a:gd name="T26" fmla="*/ 336 w 668"/>
                <a:gd name="T27" fmla="*/ 800 h 800"/>
                <a:gd name="T28" fmla="*/ 335 w 668"/>
                <a:gd name="T29" fmla="*/ 800 h 800"/>
                <a:gd name="T30" fmla="*/ 334 w 668"/>
                <a:gd name="T31" fmla="*/ 87 h 800"/>
                <a:gd name="T32" fmla="*/ 220 w 668"/>
                <a:gd name="T33" fmla="*/ 112 h 800"/>
                <a:gd name="T34" fmla="*/ 119 w 668"/>
                <a:gd name="T35" fmla="*/ 194 h 800"/>
                <a:gd name="T36" fmla="*/ 88 w 668"/>
                <a:gd name="T37" fmla="*/ 474 h 800"/>
                <a:gd name="T38" fmla="*/ 95 w 668"/>
                <a:gd name="T39" fmla="*/ 487 h 800"/>
                <a:gd name="T40" fmla="*/ 266 w 668"/>
                <a:gd name="T41" fmla="*/ 622 h 800"/>
                <a:gd name="T42" fmla="*/ 280 w 668"/>
                <a:gd name="T43" fmla="*/ 633 h 800"/>
                <a:gd name="T44" fmla="*/ 333 w 668"/>
                <a:gd name="T45" fmla="*/ 731 h 800"/>
                <a:gd name="T46" fmla="*/ 377 w 668"/>
                <a:gd name="T47" fmla="*/ 637 h 800"/>
                <a:gd name="T48" fmla="*/ 392 w 668"/>
                <a:gd name="T49" fmla="*/ 625 h 800"/>
                <a:gd name="T50" fmla="*/ 450 w 668"/>
                <a:gd name="T51" fmla="*/ 606 h 800"/>
                <a:gd name="T52" fmla="*/ 559 w 668"/>
                <a:gd name="T53" fmla="*/ 514 h 800"/>
                <a:gd name="T54" fmla="*/ 582 w 668"/>
                <a:gd name="T55" fmla="*/ 244 h 800"/>
                <a:gd name="T56" fmla="*/ 582 w 668"/>
                <a:gd name="T57" fmla="*/ 244 h 800"/>
                <a:gd name="T58" fmla="*/ 334 w 668"/>
                <a:gd name="T59" fmla="*/ 87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68" h="800">
                  <a:moveTo>
                    <a:pt x="335" y="800"/>
                  </a:moveTo>
                  <a:cubicBezTo>
                    <a:pt x="327" y="800"/>
                    <a:pt x="320" y="796"/>
                    <a:pt x="316" y="789"/>
                  </a:cubicBezTo>
                  <a:cubicBezTo>
                    <a:pt x="246" y="662"/>
                    <a:pt x="246" y="662"/>
                    <a:pt x="246" y="662"/>
                  </a:cubicBezTo>
                  <a:cubicBezTo>
                    <a:pt x="165" y="638"/>
                    <a:pt x="97" y="582"/>
                    <a:pt x="57" y="508"/>
                  </a:cubicBezTo>
                  <a:cubicBezTo>
                    <a:pt x="54" y="502"/>
                    <a:pt x="52" y="497"/>
                    <a:pt x="49" y="492"/>
                  </a:cubicBezTo>
                  <a:cubicBezTo>
                    <a:pt x="0" y="385"/>
                    <a:pt x="13" y="261"/>
                    <a:pt x="84" y="168"/>
                  </a:cubicBezTo>
                  <a:cubicBezTo>
                    <a:pt x="115" y="127"/>
                    <a:pt x="155" y="95"/>
                    <a:pt x="202" y="73"/>
                  </a:cubicBezTo>
                  <a:cubicBezTo>
                    <a:pt x="360" y="0"/>
                    <a:pt x="548" y="69"/>
                    <a:pt x="621" y="226"/>
                  </a:cubicBezTo>
                  <a:cubicBezTo>
                    <a:pt x="621" y="226"/>
                    <a:pt x="621" y="226"/>
                    <a:pt x="621" y="226"/>
                  </a:cubicBezTo>
                  <a:cubicBezTo>
                    <a:pt x="668" y="327"/>
                    <a:pt x="658" y="447"/>
                    <a:pt x="594" y="538"/>
                  </a:cubicBezTo>
                  <a:cubicBezTo>
                    <a:pt x="563" y="584"/>
                    <a:pt x="519" y="621"/>
                    <a:pt x="468" y="645"/>
                  </a:cubicBezTo>
                  <a:cubicBezTo>
                    <a:pt x="450" y="653"/>
                    <a:pt x="431" y="660"/>
                    <a:pt x="412" y="665"/>
                  </a:cubicBezTo>
                  <a:cubicBezTo>
                    <a:pt x="355" y="787"/>
                    <a:pt x="355" y="787"/>
                    <a:pt x="355" y="787"/>
                  </a:cubicBezTo>
                  <a:cubicBezTo>
                    <a:pt x="351" y="795"/>
                    <a:pt x="344" y="800"/>
                    <a:pt x="336" y="800"/>
                  </a:cubicBezTo>
                  <a:cubicBezTo>
                    <a:pt x="335" y="800"/>
                    <a:pt x="335" y="800"/>
                    <a:pt x="335" y="800"/>
                  </a:cubicBezTo>
                  <a:close/>
                  <a:moveTo>
                    <a:pt x="334" y="87"/>
                  </a:moveTo>
                  <a:cubicBezTo>
                    <a:pt x="296" y="87"/>
                    <a:pt x="257" y="95"/>
                    <a:pt x="220" y="112"/>
                  </a:cubicBezTo>
                  <a:cubicBezTo>
                    <a:pt x="180" y="131"/>
                    <a:pt x="145" y="159"/>
                    <a:pt x="119" y="194"/>
                  </a:cubicBezTo>
                  <a:cubicBezTo>
                    <a:pt x="57" y="275"/>
                    <a:pt x="45" y="382"/>
                    <a:pt x="88" y="474"/>
                  </a:cubicBezTo>
                  <a:cubicBezTo>
                    <a:pt x="90" y="478"/>
                    <a:pt x="92" y="483"/>
                    <a:pt x="95" y="487"/>
                  </a:cubicBezTo>
                  <a:cubicBezTo>
                    <a:pt x="130" y="554"/>
                    <a:pt x="193" y="603"/>
                    <a:pt x="266" y="622"/>
                  </a:cubicBezTo>
                  <a:cubicBezTo>
                    <a:pt x="272" y="624"/>
                    <a:pt x="277" y="628"/>
                    <a:pt x="280" y="633"/>
                  </a:cubicBezTo>
                  <a:cubicBezTo>
                    <a:pt x="333" y="731"/>
                    <a:pt x="333" y="731"/>
                    <a:pt x="333" y="731"/>
                  </a:cubicBezTo>
                  <a:cubicBezTo>
                    <a:pt x="377" y="637"/>
                    <a:pt x="377" y="637"/>
                    <a:pt x="377" y="637"/>
                  </a:cubicBezTo>
                  <a:cubicBezTo>
                    <a:pt x="380" y="631"/>
                    <a:pt x="386" y="626"/>
                    <a:pt x="392" y="625"/>
                  </a:cubicBezTo>
                  <a:cubicBezTo>
                    <a:pt x="413" y="621"/>
                    <a:pt x="432" y="614"/>
                    <a:pt x="450" y="606"/>
                  </a:cubicBezTo>
                  <a:cubicBezTo>
                    <a:pt x="494" y="585"/>
                    <a:pt x="532" y="554"/>
                    <a:pt x="559" y="514"/>
                  </a:cubicBezTo>
                  <a:cubicBezTo>
                    <a:pt x="613" y="435"/>
                    <a:pt x="622" y="331"/>
                    <a:pt x="582" y="244"/>
                  </a:cubicBezTo>
                  <a:cubicBezTo>
                    <a:pt x="582" y="244"/>
                    <a:pt x="582" y="244"/>
                    <a:pt x="582" y="244"/>
                  </a:cubicBezTo>
                  <a:cubicBezTo>
                    <a:pt x="536" y="145"/>
                    <a:pt x="437" y="87"/>
                    <a:pt x="33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10"/>
            <p:cNvSpPr>
              <a:spLocks noEditPoints="1"/>
            </p:cNvSpPr>
            <p:nvPr/>
          </p:nvSpPr>
          <p:spPr bwMode="auto">
            <a:xfrm>
              <a:off x="-354013" y="2181225"/>
              <a:ext cx="280988" cy="187325"/>
            </a:xfrm>
            <a:custGeom>
              <a:avLst/>
              <a:gdLst>
                <a:gd name="T0" fmla="*/ 140 w 263"/>
                <a:gd name="T1" fmla="*/ 177 h 177"/>
                <a:gd name="T2" fmla="*/ 130 w 263"/>
                <a:gd name="T3" fmla="*/ 177 h 177"/>
                <a:gd name="T4" fmla="*/ 2 w 263"/>
                <a:gd name="T5" fmla="*/ 115 h 177"/>
                <a:gd name="T6" fmla="*/ 3 w 263"/>
                <a:gd name="T7" fmla="*/ 21 h 177"/>
                <a:gd name="T8" fmla="*/ 25 w 263"/>
                <a:gd name="T9" fmla="*/ 0 h 177"/>
                <a:gd name="T10" fmla="*/ 46 w 263"/>
                <a:gd name="T11" fmla="*/ 21 h 177"/>
                <a:gd name="T12" fmla="*/ 45 w 263"/>
                <a:gd name="T13" fmla="*/ 113 h 177"/>
                <a:gd name="T14" fmla="*/ 131 w 263"/>
                <a:gd name="T15" fmla="*/ 134 h 177"/>
                <a:gd name="T16" fmla="*/ 218 w 263"/>
                <a:gd name="T17" fmla="*/ 119 h 177"/>
                <a:gd name="T18" fmla="*/ 220 w 263"/>
                <a:gd name="T19" fmla="*/ 27 h 177"/>
                <a:gd name="T20" fmla="*/ 242 w 263"/>
                <a:gd name="T21" fmla="*/ 6 h 177"/>
                <a:gd name="T22" fmla="*/ 263 w 263"/>
                <a:gd name="T23" fmla="*/ 28 h 177"/>
                <a:gd name="T24" fmla="*/ 261 w 263"/>
                <a:gd name="T25" fmla="*/ 122 h 177"/>
                <a:gd name="T26" fmla="*/ 214 w 263"/>
                <a:gd name="T27" fmla="*/ 168 h 177"/>
                <a:gd name="T28" fmla="*/ 140 w 263"/>
                <a:gd name="T29" fmla="*/ 177 h 177"/>
                <a:gd name="T30" fmla="*/ 45 w 263"/>
                <a:gd name="T31" fmla="*/ 116 h 177"/>
                <a:gd name="T32" fmla="*/ 45 w 263"/>
                <a:gd name="T33" fmla="*/ 116 h 177"/>
                <a:gd name="T34" fmla="*/ 45 w 263"/>
                <a:gd name="T35" fmla="*/ 1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3" h="177">
                  <a:moveTo>
                    <a:pt x="140" y="177"/>
                  </a:moveTo>
                  <a:cubicBezTo>
                    <a:pt x="137" y="177"/>
                    <a:pt x="133" y="177"/>
                    <a:pt x="130" y="177"/>
                  </a:cubicBezTo>
                  <a:cubicBezTo>
                    <a:pt x="65" y="175"/>
                    <a:pt x="0" y="155"/>
                    <a:pt x="2" y="11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9"/>
                    <a:pt x="14" y="0"/>
                    <a:pt x="25" y="0"/>
                  </a:cubicBezTo>
                  <a:cubicBezTo>
                    <a:pt x="37" y="0"/>
                    <a:pt x="47" y="10"/>
                    <a:pt x="46" y="21"/>
                  </a:cubicBezTo>
                  <a:cubicBezTo>
                    <a:pt x="45" y="113"/>
                    <a:pt x="45" y="113"/>
                    <a:pt x="45" y="113"/>
                  </a:cubicBezTo>
                  <a:cubicBezTo>
                    <a:pt x="51" y="120"/>
                    <a:pt x="82" y="133"/>
                    <a:pt x="131" y="134"/>
                  </a:cubicBezTo>
                  <a:cubicBezTo>
                    <a:pt x="180" y="136"/>
                    <a:pt x="211" y="125"/>
                    <a:pt x="218" y="119"/>
                  </a:cubicBezTo>
                  <a:cubicBezTo>
                    <a:pt x="220" y="27"/>
                    <a:pt x="220" y="27"/>
                    <a:pt x="220" y="27"/>
                  </a:cubicBezTo>
                  <a:cubicBezTo>
                    <a:pt x="220" y="15"/>
                    <a:pt x="231" y="5"/>
                    <a:pt x="242" y="6"/>
                  </a:cubicBezTo>
                  <a:cubicBezTo>
                    <a:pt x="254" y="6"/>
                    <a:pt x="263" y="16"/>
                    <a:pt x="263" y="28"/>
                  </a:cubicBezTo>
                  <a:cubicBezTo>
                    <a:pt x="261" y="122"/>
                    <a:pt x="261" y="122"/>
                    <a:pt x="261" y="122"/>
                  </a:cubicBezTo>
                  <a:cubicBezTo>
                    <a:pt x="261" y="136"/>
                    <a:pt x="252" y="156"/>
                    <a:pt x="214" y="168"/>
                  </a:cubicBezTo>
                  <a:cubicBezTo>
                    <a:pt x="193" y="174"/>
                    <a:pt x="167" y="177"/>
                    <a:pt x="140" y="177"/>
                  </a:cubicBezTo>
                  <a:close/>
                  <a:moveTo>
                    <a:pt x="45" y="116"/>
                  </a:moveTo>
                  <a:cubicBezTo>
                    <a:pt x="45" y="116"/>
                    <a:pt x="45" y="116"/>
                    <a:pt x="45" y="116"/>
                  </a:cubicBezTo>
                  <a:cubicBezTo>
                    <a:pt x="45" y="116"/>
                    <a:pt x="45" y="116"/>
                    <a:pt x="45" y="1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11"/>
            <p:cNvSpPr>
              <a:spLocks noEditPoints="1"/>
            </p:cNvSpPr>
            <p:nvPr/>
          </p:nvSpPr>
          <p:spPr bwMode="auto">
            <a:xfrm>
              <a:off x="-420688" y="2066925"/>
              <a:ext cx="419100" cy="209550"/>
            </a:xfrm>
            <a:custGeom>
              <a:avLst/>
              <a:gdLst>
                <a:gd name="T0" fmla="*/ 195 w 394"/>
                <a:gd name="T1" fmla="*/ 197 h 197"/>
                <a:gd name="T2" fmla="*/ 186 w 394"/>
                <a:gd name="T3" fmla="*/ 195 h 197"/>
                <a:gd name="T4" fmla="*/ 13 w 394"/>
                <a:gd name="T5" fmla="*/ 117 h 197"/>
                <a:gd name="T6" fmla="*/ 0 w 394"/>
                <a:gd name="T7" fmla="*/ 97 h 197"/>
                <a:gd name="T8" fmla="*/ 14 w 394"/>
                <a:gd name="T9" fmla="*/ 77 h 197"/>
                <a:gd name="T10" fmla="*/ 191 w 394"/>
                <a:gd name="T11" fmla="*/ 2 h 197"/>
                <a:gd name="T12" fmla="*/ 209 w 394"/>
                <a:gd name="T13" fmla="*/ 3 h 197"/>
                <a:gd name="T14" fmla="*/ 382 w 394"/>
                <a:gd name="T15" fmla="*/ 88 h 197"/>
                <a:gd name="T16" fmla="*/ 394 w 394"/>
                <a:gd name="T17" fmla="*/ 108 h 197"/>
                <a:gd name="T18" fmla="*/ 380 w 394"/>
                <a:gd name="T19" fmla="*/ 128 h 197"/>
                <a:gd name="T20" fmla="*/ 203 w 394"/>
                <a:gd name="T21" fmla="*/ 195 h 197"/>
                <a:gd name="T22" fmla="*/ 195 w 394"/>
                <a:gd name="T23" fmla="*/ 197 h 197"/>
                <a:gd name="T24" fmla="*/ 76 w 394"/>
                <a:gd name="T25" fmla="*/ 98 h 197"/>
                <a:gd name="T26" fmla="*/ 196 w 394"/>
                <a:gd name="T27" fmla="*/ 152 h 197"/>
                <a:gd name="T28" fmla="*/ 318 w 394"/>
                <a:gd name="T29" fmla="*/ 105 h 197"/>
                <a:gd name="T30" fmla="*/ 199 w 394"/>
                <a:gd name="T31" fmla="*/ 46 h 197"/>
                <a:gd name="T32" fmla="*/ 76 w 394"/>
                <a:gd name="T3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4" h="197">
                  <a:moveTo>
                    <a:pt x="195" y="197"/>
                  </a:moveTo>
                  <a:cubicBezTo>
                    <a:pt x="192" y="197"/>
                    <a:pt x="189" y="196"/>
                    <a:pt x="186" y="195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5" y="113"/>
                    <a:pt x="0" y="105"/>
                    <a:pt x="0" y="97"/>
                  </a:cubicBezTo>
                  <a:cubicBezTo>
                    <a:pt x="1" y="88"/>
                    <a:pt x="6" y="80"/>
                    <a:pt x="14" y="77"/>
                  </a:cubicBezTo>
                  <a:cubicBezTo>
                    <a:pt x="191" y="2"/>
                    <a:pt x="191" y="2"/>
                    <a:pt x="191" y="2"/>
                  </a:cubicBezTo>
                  <a:cubicBezTo>
                    <a:pt x="197" y="0"/>
                    <a:pt x="203" y="0"/>
                    <a:pt x="209" y="3"/>
                  </a:cubicBezTo>
                  <a:cubicBezTo>
                    <a:pt x="382" y="88"/>
                    <a:pt x="382" y="88"/>
                    <a:pt x="382" y="88"/>
                  </a:cubicBezTo>
                  <a:cubicBezTo>
                    <a:pt x="389" y="92"/>
                    <a:pt x="394" y="100"/>
                    <a:pt x="394" y="108"/>
                  </a:cubicBezTo>
                  <a:cubicBezTo>
                    <a:pt x="393" y="117"/>
                    <a:pt x="388" y="124"/>
                    <a:pt x="380" y="128"/>
                  </a:cubicBezTo>
                  <a:cubicBezTo>
                    <a:pt x="203" y="195"/>
                    <a:pt x="203" y="195"/>
                    <a:pt x="203" y="195"/>
                  </a:cubicBezTo>
                  <a:cubicBezTo>
                    <a:pt x="200" y="196"/>
                    <a:pt x="197" y="197"/>
                    <a:pt x="195" y="197"/>
                  </a:cubicBezTo>
                  <a:close/>
                  <a:moveTo>
                    <a:pt x="76" y="98"/>
                  </a:moveTo>
                  <a:cubicBezTo>
                    <a:pt x="196" y="152"/>
                    <a:pt x="196" y="152"/>
                    <a:pt x="196" y="152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199" y="46"/>
                    <a:pt x="199" y="46"/>
                    <a:pt x="199" y="46"/>
                  </a:cubicBezTo>
                  <a:lnTo>
                    <a:pt x="76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4676787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#谢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201207257配图\培训\shutterstock_242224906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896" b="10658"/>
          <a:stretch>
            <a:fillRect/>
          </a:stretch>
        </p:blipFill>
        <p:spPr bwMode="auto">
          <a:xfrm>
            <a:off x="1549" y="0"/>
            <a:ext cx="121889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 bwMode="auto">
          <a:xfrm>
            <a:off x="2380" y="0"/>
            <a:ext cx="12187239" cy="6858000"/>
          </a:xfrm>
          <a:prstGeom prst="rect">
            <a:avLst/>
          </a:prstGeom>
          <a:solidFill>
            <a:srgbClr val="003C78">
              <a:alpha val="4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2" rIns="91404" bIns="45702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034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4148952" y="2637135"/>
            <a:ext cx="3894096" cy="1598831"/>
            <a:chOff x="4302972" y="2345035"/>
            <a:chExt cx="3895617" cy="1598831"/>
          </a:xfrm>
        </p:grpSpPr>
        <p:sp>
          <p:nvSpPr>
            <p:cNvPr id="14" name="矩形 13"/>
            <p:cNvSpPr/>
            <p:nvPr userDrawn="1"/>
          </p:nvSpPr>
          <p:spPr>
            <a:xfrm>
              <a:off x="4675056" y="2345035"/>
              <a:ext cx="3151451" cy="9230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ru-RU" altLang="zh-CN" sz="5398" b="0" cap="none" spc="0" baseline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Спасибо!</a:t>
              </a:r>
              <a:endParaRPr lang="en-US" altLang="zh-CN" sz="5398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4302972" y="3297535"/>
              <a:ext cx="3895617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 fontAlgn="ctr"/>
              <a:r>
                <a:rPr lang="en-US" altLang="zh-CN" sz="3599" b="0" cap="none" spc="0" baseline="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www.huawei.com</a:t>
              </a:r>
              <a:endParaRPr lang="zh-CN" altLang="en-US" sz="3599" b="0" cap="none" spc="0" baseline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8501419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#总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7"/>
          <a:stretch>
            <a:fillRect/>
          </a:stretch>
        </p:blipFill>
        <p:spPr bwMode="auto">
          <a:xfrm>
            <a:off x="1" y="85"/>
            <a:ext cx="12192000" cy="6864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41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1031295" y="4957156"/>
            <a:ext cx="10441567" cy="831600"/>
          </a:xfrm>
          <a:prstGeom prst="rect">
            <a:avLst/>
          </a:prstGeom>
          <a:ln algn="ctr"/>
        </p:spPr>
        <p:txBody>
          <a:bodyPr lIns="87802" tIns="43901" rIns="87802" bIns="43901"/>
          <a:lstStyle>
            <a:lvl1pPr algn="l" defTabSz="801688" rtl="0" eaLnBrk="0" fontAlgn="ctr" hangingPunct="0">
              <a:spcBef>
                <a:spcPct val="0"/>
              </a:spcBef>
              <a:spcAft>
                <a:spcPct val="0"/>
              </a:spcAft>
              <a:defRPr lang="zh-CN" altLang="en-US" sz="4300" b="1" kern="1200" baseline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/>
              <a:t>Click to Edit Title</a:t>
            </a:r>
            <a:endParaRPr lang="zh-CN" altLang="en-US"/>
          </a:p>
        </p:txBody>
      </p:sp>
      <p:sp>
        <p:nvSpPr>
          <p:cNvPr id="19" name="文本占位符 29"/>
          <p:cNvSpPr>
            <a:spLocks noGrp="1"/>
          </p:cNvSpPr>
          <p:nvPr>
            <p:ph type="body" sz="quarter" idx="10" hasCustomPrompt="1"/>
          </p:nvPr>
        </p:nvSpPr>
        <p:spPr>
          <a:xfrm>
            <a:off x="1031295" y="5816120"/>
            <a:ext cx="6912000" cy="493200"/>
          </a:xfrm>
          <a:prstGeom prst="rect">
            <a:avLst/>
          </a:prstGeom>
        </p:spPr>
        <p:txBody>
          <a:bodyPr/>
          <a:lstStyle>
            <a:lvl1pPr marL="0" indent="0" algn="l" defTabSz="801688" rtl="0" eaLnBrk="0" fontAlgn="ctr" hangingPunct="0">
              <a:spcBef>
                <a:spcPct val="0"/>
              </a:spcBef>
              <a:spcAft>
                <a:spcPct val="0"/>
              </a:spcAft>
              <a:buNone/>
              <a:defRPr lang="zh-CN" altLang="en-US" sz="2000" kern="1200" baseline="0" smtClean="0">
                <a:solidFill>
                  <a:srgbClr val="0070C0"/>
                </a:solidFill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pPr lvl="0"/>
            <a:r>
              <a:rPr lang="en-US" altLang="zh-CN"/>
              <a:t>Click to Edit Title</a:t>
            </a:r>
            <a:endParaRPr lang="zh-CN" altLang="en-US"/>
          </a:p>
        </p:txBody>
      </p:sp>
      <p:sp>
        <p:nvSpPr>
          <p:cNvPr id="20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5480658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Copyright © 2020 Huawei Technologies Co., Ltd. </a:t>
            </a:r>
            <a:r>
              <a:rPr lang="ru-RU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889" y="251069"/>
            <a:ext cx="1965600" cy="4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60573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#前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8" y="1242453"/>
            <a:ext cx="11306175" cy="4679788"/>
          </a:xfrm>
          <a:prstGeom prst="rect">
            <a:avLst/>
          </a:prstGeom>
        </p:spPr>
        <p:txBody>
          <a:bodyPr/>
          <a:lstStyle>
            <a:lvl1pPr algn="just" eaLnBrk="1" hangingPunct="1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5pPr>
              <a:buNone/>
              <a:defRPr/>
            </a:lvl5pPr>
          </a:lstStyle>
          <a:p>
            <a:pPr eaLnBrk="1" hangingPunct="1"/>
            <a:r>
              <a:rPr lang="en-US" altLang="zh-CN"/>
              <a:t>The chapter describes ...</a:t>
            </a:r>
            <a:endParaRPr lang="zh-CN" altLang="en-US"/>
          </a:p>
        </p:txBody>
      </p:sp>
      <p:sp>
        <p:nvSpPr>
          <p:cNvPr id="2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60837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Введение</a:t>
            </a:r>
            <a:endParaRPr lang="zh-CN" altLang="en-US" baseline="0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8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9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30" name="组合 29"/>
          <p:cNvGrpSpPr/>
          <p:nvPr userDrawn="1"/>
        </p:nvGrpSpPr>
        <p:grpSpPr>
          <a:xfrm>
            <a:off x="335360" y="498828"/>
            <a:ext cx="628158" cy="459460"/>
            <a:chOff x="3275013" y="1363663"/>
            <a:chExt cx="5645150" cy="4129087"/>
          </a:xfrm>
          <a:solidFill>
            <a:schemeClr val="bg1"/>
          </a:solidFill>
        </p:grpSpPr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275013" y="1363663"/>
              <a:ext cx="5645150" cy="4129087"/>
            </a:xfrm>
            <a:custGeom>
              <a:avLst/>
              <a:gdLst>
                <a:gd name="T0" fmla="*/ 1410 w 1505"/>
                <a:gd name="T1" fmla="*/ 250 h 1101"/>
                <a:gd name="T2" fmla="*/ 780 w 1505"/>
                <a:gd name="T3" fmla="*/ 250 h 1101"/>
                <a:gd name="T4" fmla="*/ 780 w 1505"/>
                <a:gd name="T5" fmla="*/ 81 h 1101"/>
                <a:gd name="T6" fmla="*/ 699 w 1505"/>
                <a:gd name="T7" fmla="*/ 0 h 1101"/>
                <a:gd name="T8" fmla="*/ 81 w 1505"/>
                <a:gd name="T9" fmla="*/ 0 h 1101"/>
                <a:gd name="T10" fmla="*/ 0 w 1505"/>
                <a:gd name="T11" fmla="*/ 81 h 1101"/>
                <a:gd name="T12" fmla="*/ 0 w 1505"/>
                <a:gd name="T13" fmla="*/ 464 h 1101"/>
                <a:gd name="T14" fmla="*/ 81 w 1505"/>
                <a:gd name="T15" fmla="*/ 545 h 1101"/>
                <a:gd name="T16" fmla="*/ 124 w 1505"/>
                <a:gd name="T17" fmla="*/ 545 h 1101"/>
                <a:gd name="T18" fmla="*/ 124 w 1505"/>
                <a:gd name="T19" fmla="*/ 668 h 1101"/>
                <a:gd name="T20" fmla="*/ 137 w 1505"/>
                <a:gd name="T21" fmla="*/ 688 h 1101"/>
                <a:gd name="T22" fmla="*/ 147 w 1505"/>
                <a:gd name="T23" fmla="*/ 690 h 1101"/>
                <a:gd name="T24" fmla="*/ 161 w 1505"/>
                <a:gd name="T25" fmla="*/ 685 h 1101"/>
                <a:gd name="T26" fmla="*/ 316 w 1505"/>
                <a:gd name="T27" fmla="*/ 554 h 1101"/>
                <a:gd name="T28" fmla="*/ 341 w 1505"/>
                <a:gd name="T29" fmla="*/ 545 h 1101"/>
                <a:gd name="T30" fmla="*/ 542 w 1505"/>
                <a:gd name="T31" fmla="*/ 545 h 1101"/>
                <a:gd name="T32" fmla="*/ 542 w 1505"/>
                <a:gd name="T33" fmla="*/ 824 h 1101"/>
                <a:gd name="T34" fmla="*/ 637 w 1505"/>
                <a:gd name="T35" fmla="*/ 919 h 1101"/>
                <a:gd name="T36" fmla="*/ 1084 w 1505"/>
                <a:gd name="T37" fmla="*/ 919 h 1101"/>
                <a:gd name="T38" fmla="*/ 1120 w 1505"/>
                <a:gd name="T39" fmla="*/ 932 h 1101"/>
                <a:gd name="T40" fmla="*/ 1313 w 1505"/>
                <a:gd name="T41" fmla="*/ 1096 h 1101"/>
                <a:gd name="T42" fmla="*/ 1328 w 1505"/>
                <a:gd name="T43" fmla="*/ 1101 h 1101"/>
                <a:gd name="T44" fmla="*/ 1337 w 1505"/>
                <a:gd name="T45" fmla="*/ 1099 h 1101"/>
                <a:gd name="T46" fmla="*/ 1350 w 1505"/>
                <a:gd name="T47" fmla="*/ 1078 h 1101"/>
                <a:gd name="T48" fmla="*/ 1350 w 1505"/>
                <a:gd name="T49" fmla="*/ 919 h 1101"/>
                <a:gd name="T50" fmla="*/ 1410 w 1505"/>
                <a:gd name="T51" fmla="*/ 919 h 1101"/>
                <a:gd name="T52" fmla="*/ 1505 w 1505"/>
                <a:gd name="T53" fmla="*/ 824 h 1101"/>
                <a:gd name="T54" fmla="*/ 1505 w 1505"/>
                <a:gd name="T55" fmla="*/ 345 h 1101"/>
                <a:gd name="T56" fmla="*/ 1410 w 1505"/>
                <a:gd name="T57" fmla="*/ 250 h 1101"/>
                <a:gd name="T58" fmla="*/ 341 w 1505"/>
                <a:gd name="T59" fmla="*/ 500 h 1101"/>
                <a:gd name="T60" fmla="*/ 287 w 1505"/>
                <a:gd name="T61" fmla="*/ 520 h 1101"/>
                <a:gd name="T62" fmla="*/ 169 w 1505"/>
                <a:gd name="T63" fmla="*/ 619 h 1101"/>
                <a:gd name="T64" fmla="*/ 169 w 1505"/>
                <a:gd name="T65" fmla="*/ 535 h 1101"/>
                <a:gd name="T66" fmla="*/ 133 w 1505"/>
                <a:gd name="T67" fmla="*/ 500 h 1101"/>
                <a:gd name="T68" fmla="*/ 81 w 1505"/>
                <a:gd name="T69" fmla="*/ 500 h 1101"/>
                <a:gd name="T70" fmla="*/ 45 w 1505"/>
                <a:gd name="T71" fmla="*/ 464 h 1101"/>
                <a:gd name="T72" fmla="*/ 45 w 1505"/>
                <a:gd name="T73" fmla="*/ 81 h 1101"/>
                <a:gd name="T74" fmla="*/ 81 w 1505"/>
                <a:gd name="T75" fmla="*/ 45 h 1101"/>
                <a:gd name="T76" fmla="*/ 699 w 1505"/>
                <a:gd name="T77" fmla="*/ 45 h 1101"/>
                <a:gd name="T78" fmla="*/ 735 w 1505"/>
                <a:gd name="T79" fmla="*/ 81 h 1101"/>
                <a:gd name="T80" fmla="*/ 735 w 1505"/>
                <a:gd name="T81" fmla="*/ 250 h 1101"/>
                <a:gd name="T82" fmla="*/ 637 w 1505"/>
                <a:gd name="T83" fmla="*/ 250 h 1101"/>
                <a:gd name="T84" fmla="*/ 542 w 1505"/>
                <a:gd name="T85" fmla="*/ 345 h 1101"/>
                <a:gd name="T86" fmla="*/ 542 w 1505"/>
                <a:gd name="T87" fmla="*/ 500 h 1101"/>
                <a:gd name="T88" fmla="*/ 341 w 1505"/>
                <a:gd name="T89" fmla="*/ 500 h 1101"/>
                <a:gd name="T90" fmla="*/ 1460 w 1505"/>
                <a:gd name="T91" fmla="*/ 824 h 1101"/>
                <a:gd name="T92" fmla="*/ 1410 w 1505"/>
                <a:gd name="T93" fmla="*/ 874 h 1101"/>
                <a:gd name="T94" fmla="*/ 1344 w 1505"/>
                <a:gd name="T95" fmla="*/ 874 h 1101"/>
                <a:gd name="T96" fmla="*/ 1305 w 1505"/>
                <a:gd name="T97" fmla="*/ 913 h 1101"/>
                <a:gd name="T98" fmla="*/ 1305 w 1505"/>
                <a:gd name="T99" fmla="*/ 1030 h 1101"/>
                <a:gd name="T100" fmla="*/ 1149 w 1505"/>
                <a:gd name="T101" fmla="*/ 898 h 1101"/>
                <a:gd name="T102" fmla="*/ 1084 w 1505"/>
                <a:gd name="T103" fmla="*/ 874 h 1101"/>
                <a:gd name="T104" fmla="*/ 637 w 1505"/>
                <a:gd name="T105" fmla="*/ 874 h 1101"/>
                <a:gd name="T106" fmla="*/ 587 w 1505"/>
                <a:gd name="T107" fmla="*/ 824 h 1101"/>
                <a:gd name="T108" fmla="*/ 587 w 1505"/>
                <a:gd name="T109" fmla="*/ 345 h 1101"/>
                <a:gd name="T110" fmla="*/ 637 w 1505"/>
                <a:gd name="T111" fmla="*/ 295 h 1101"/>
                <a:gd name="T112" fmla="*/ 1410 w 1505"/>
                <a:gd name="T113" fmla="*/ 295 h 1101"/>
                <a:gd name="T114" fmla="*/ 1460 w 1505"/>
                <a:gd name="T115" fmla="*/ 345 h 1101"/>
                <a:gd name="T116" fmla="*/ 1460 w 1505"/>
                <a:gd name="T117" fmla="*/ 824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05" h="1101">
                  <a:moveTo>
                    <a:pt x="1410" y="250"/>
                  </a:moveTo>
                  <a:cubicBezTo>
                    <a:pt x="780" y="250"/>
                    <a:pt x="780" y="250"/>
                    <a:pt x="780" y="250"/>
                  </a:cubicBezTo>
                  <a:cubicBezTo>
                    <a:pt x="780" y="81"/>
                    <a:pt x="780" y="81"/>
                    <a:pt x="780" y="81"/>
                  </a:cubicBezTo>
                  <a:cubicBezTo>
                    <a:pt x="780" y="37"/>
                    <a:pt x="743" y="0"/>
                    <a:pt x="699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36" y="0"/>
                    <a:pt x="0" y="37"/>
                    <a:pt x="0" y="81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509"/>
                    <a:pt x="36" y="545"/>
                    <a:pt x="81" y="545"/>
                  </a:cubicBezTo>
                  <a:cubicBezTo>
                    <a:pt x="124" y="545"/>
                    <a:pt x="124" y="545"/>
                    <a:pt x="124" y="545"/>
                  </a:cubicBezTo>
                  <a:cubicBezTo>
                    <a:pt x="124" y="668"/>
                    <a:pt x="124" y="668"/>
                    <a:pt x="124" y="668"/>
                  </a:cubicBezTo>
                  <a:cubicBezTo>
                    <a:pt x="124" y="676"/>
                    <a:pt x="129" y="684"/>
                    <a:pt x="137" y="688"/>
                  </a:cubicBezTo>
                  <a:cubicBezTo>
                    <a:pt x="140" y="689"/>
                    <a:pt x="143" y="690"/>
                    <a:pt x="147" y="690"/>
                  </a:cubicBezTo>
                  <a:cubicBezTo>
                    <a:pt x="152" y="690"/>
                    <a:pt x="157" y="688"/>
                    <a:pt x="161" y="685"/>
                  </a:cubicBezTo>
                  <a:cubicBezTo>
                    <a:pt x="316" y="554"/>
                    <a:pt x="316" y="554"/>
                    <a:pt x="316" y="554"/>
                  </a:cubicBezTo>
                  <a:cubicBezTo>
                    <a:pt x="323" y="548"/>
                    <a:pt x="332" y="545"/>
                    <a:pt x="341" y="545"/>
                  </a:cubicBezTo>
                  <a:cubicBezTo>
                    <a:pt x="542" y="545"/>
                    <a:pt x="542" y="545"/>
                    <a:pt x="542" y="545"/>
                  </a:cubicBezTo>
                  <a:cubicBezTo>
                    <a:pt x="542" y="824"/>
                    <a:pt x="542" y="824"/>
                    <a:pt x="542" y="824"/>
                  </a:cubicBezTo>
                  <a:cubicBezTo>
                    <a:pt x="542" y="877"/>
                    <a:pt x="585" y="919"/>
                    <a:pt x="637" y="919"/>
                  </a:cubicBezTo>
                  <a:cubicBezTo>
                    <a:pt x="1084" y="919"/>
                    <a:pt x="1084" y="919"/>
                    <a:pt x="1084" y="919"/>
                  </a:cubicBezTo>
                  <a:cubicBezTo>
                    <a:pt x="1097" y="919"/>
                    <a:pt x="1110" y="924"/>
                    <a:pt x="1120" y="932"/>
                  </a:cubicBezTo>
                  <a:cubicBezTo>
                    <a:pt x="1313" y="1096"/>
                    <a:pt x="1313" y="1096"/>
                    <a:pt x="1313" y="1096"/>
                  </a:cubicBezTo>
                  <a:cubicBezTo>
                    <a:pt x="1317" y="1099"/>
                    <a:pt x="1322" y="1101"/>
                    <a:pt x="1328" y="1101"/>
                  </a:cubicBezTo>
                  <a:cubicBezTo>
                    <a:pt x="1331" y="1101"/>
                    <a:pt x="1334" y="1100"/>
                    <a:pt x="1337" y="1099"/>
                  </a:cubicBezTo>
                  <a:cubicBezTo>
                    <a:pt x="1345" y="1095"/>
                    <a:pt x="1350" y="1087"/>
                    <a:pt x="1350" y="1078"/>
                  </a:cubicBezTo>
                  <a:cubicBezTo>
                    <a:pt x="1350" y="919"/>
                    <a:pt x="1350" y="919"/>
                    <a:pt x="1350" y="919"/>
                  </a:cubicBezTo>
                  <a:cubicBezTo>
                    <a:pt x="1410" y="919"/>
                    <a:pt x="1410" y="919"/>
                    <a:pt x="1410" y="919"/>
                  </a:cubicBezTo>
                  <a:cubicBezTo>
                    <a:pt x="1463" y="919"/>
                    <a:pt x="1505" y="877"/>
                    <a:pt x="1505" y="824"/>
                  </a:cubicBezTo>
                  <a:cubicBezTo>
                    <a:pt x="1505" y="345"/>
                    <a:pt x="1505" y="345"/>
                    <a:pt x="1505" y="345"/>
                  </a:cubicBezTo>
                  <a:cubicBezTo>
                    <a:pt x="1505" y="293"/>
                    <a:pt x="1463" y="250"/>
                    <a:pt x="1410" y="250"/>
                  </a:cubicBezTo>
                  <a:close/>
                  <a:moveTo>
                    <a:pt x="341" y="500"/>
                  </a:moveTo>
                  <a:cubicBezTo>
                    <a:pt x="322" y="500"/>
                    <a:pt x="302" y="507"/>
                    <a:pt x="287" y="520"/>
                  </a:cubicBezTo>
                  <a:cubicBezTo>
                    <a:pt x="169" y="619"/>
                    <a:pt x="169" y="619"/>
                    <a:pt x="169" y="619"/>
                  </a:cubicBezTo>
                  <a:cubicBezTo>
                    <a:pt x="169" y="535"/>
                    <a:pt x="169" y="535"/>
                    <a:pt x="169" y="535"/>
                  </a:cubicBezTo>
                  <a:cubicBezTo>
                    <a:pt x="169" y="516"/>
                    <a:pt x="153" y="500"/>
                    <a:pt x="133" y="500"/>
                  </a:cubicBezTo>
                  <a:cubicBezTo>
                    <a:pt x="81" y="500"/>
                    <a:pt x="81" y="500"/>
                    <a:pt x="81" y="500"/>
                  </a:cubicBezTo>
                  <a:cubicBezTo>
                    <a:pt x="61" y="500"/>
                    <a:pt x="45" y="484"/>
                    <a:pt x="45" y="464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61"/>
                    <a:pt x="61" y="45"/>
                    <a:pt x="81" y="45"/>
                  </a:cubicBezTo>
                  <a:cubicBezTo>
                    <a:pt x="699" y="45"/>
                    <a:pt x="699" y="45"/>
                    <a:pt x="699" y="45"/>
                  </a:cubicBezTo>
                  <a:cubicBezTo>
                    <a:pt x="719" y="45"/>
                    <a:pt x="735" y="61"/>
                    <a:pt x="735" y="81"/>
                  </a:cubicBezTo>
                  <a:cubicBezTo>
                    <a:pt x="735" y="250"/>
                    <a:pt x="735" y="250"/>
                    <a:pt x="735" y="250"/>
                  </a:cubicBezTo>
                  <a:cubicBezTo>
                    <a:pt x="637" y="250"/>
                    <a:pt x="637" y="250"/>
                    <a:pt x="637" y="250"/>
                  </a:cubicBezTo>
                  <a:cubicBezTo>
                    <a:pt x="585" y="250"/>
                    <a:pt x="542" y="293"/>
                    <a:pt x="542" y="345"/>
                  </a:cubicBezTo>
                  <a:cubicBezTo>
                    <a:pt x="542" y="500"/>
                    <a:pt x="542" y="500"/>
                    <a:pt x="542" y="500"/>
                  </a:cubicBezTo>
                  <a:lnTo>
                    <a:pt x="341" y="500"/>
                  </a:lnTo>
                  <a:close/>
                  <a:moveTo>
                    <a:pt x="1460" y="824"/>
                  </a:moveTo>
                  <a:cubicBezTo>
                    <a:pt x="1460" y="852"/>
                    <a:pt x="1438" y="874"/>
                    <a:pt x="1410" y="874"/>
                  </a:cubicBezTo>
                  <a:cubicBezTo>
                    <a:pt x="1344" y="874"/>
                    <a:pt x="1344" y="874"/>
                    <a:pt x="1344" y="874"/>
                  </a:cubicBezTo>
                  <a:cubicBezTo>
                    <a:pt x="1323" y="874"/>
                    <a:pt x="1305" y="892"/>
                    <a:pt x="1305" y="913"/>
                  </a:cubicBezTo>
                  <a:cubicBezTo>
                    <a:pt x="1305" y="1030"/>
                    <a:pt x="1305" y="1030"/>
                    <a:pt x="1305" y="1030"/>
                  </a:cubicBezTo>
                  <a:cubicBezTo>
                    <a:pt x="1149" y="898"/>
                    <a:pt x="1149" y="898"/>
                    <a:pt x="1149" y="898"/>
                  </a:cubicBezTo>
                  <a:cubicBezTo>
                    <a:pt x="1131" y="883"/>
                    <a:pt x="1108" y="874"/>
                    <a:pt x="1084" y="874"/>
                  </a:cubicBezTo>
                  <a:cubicBezTo>
                    <a:pt x="637" y="874"/>
                    <a:pt x="637" y="874"/>
                    <a:pt x="637" y="874"/>
                  </a:cubicBezTo>
                  <a:cubicBezTo>
                    <a:pt x="610" y="874"/>
                    <a:pt x="587" y="852"/>
                    <a:pt x="587" y="824"/>
                  </a:cubicBezTo>
                  <a:cubicBezTo>
                    <a:pt x="587" y="345"/>
                    <a:pt x="587" y="345"/>
                    <a:pt x="587" y="345"/>
                  </a:cubicBezTo>
                  <a:cubicBezTo>
                    <a:pt x="587" y="318"/>
                    <a:pt x="610" y="295"/>
                    <a:pt x="637" y="295"/>
                  </a:cubicBezTo>
                  <a:cubicBezTo>
                    <a:pt x="1410" y="295"/>
                    <a:pt x="1410" y="295"/>
                    <a:pt x="1410" y="295"/>
                  </a:cubicBezTo>
                  <a:cubicBezTo>
                    <a:pt x="1438" y="295"/>
                    <a:pt x="1460" y="318"/>
                    <a:pt x="1460" y="345"/>
                  </a:cubicBezTo>
                  <a:lnTo>
                    <a:pt x="1460" y="8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Freeform 7"/>
            <p:cNvSpPr/>
            <p:nvPr/>
          </p:nvSpPr>
          <p:spPr bwMode="auto">
            <a:xfrm>
              <a:off x="6208713" y="3227388"/>
              <a:ext cx="1833563" cy="173037"/>
            </a:xfrm>
            <a:custGeom>
              <a:avLst/>
              <a:gdLst>
                <a:gd name="T0" fmla="*/ 489 w 489"/>
                <a:gd name="T1" fmla="*/ 23 h 46"/>
                <a:gd name="T2" fmla="*/ 467 w 489"/>
                <a:gd name="T3" fmla="*/ 46 h 46"/>
                <a:gd name="T4" fmla="*/ 23 w 489"/>
                <a:gd name="T5" fmla="*/ 46 h 46"/>
                <a:gd name="T6" fmla="*/ 0 w 489"/>
                <a:gd name="T7" fmla="*/ 23 h 46"/>
                <a:gd name="T8" fmla="*/ 23 w 489"/>
                <a:gd name="T9" fmla="*/ 0 h 46"/>
                <a:gd name="T10" fmla="*/ 467 w 489"/>
                <a:gd name="T11" fmla="*/ 0 h 46"/>
                <a:gd name="T12" fmla="*/ 489 w 489"/>
                <a:gd name="T13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6">
                  <a:moveTo>
                    <a:pt x="489" y="23"/>
                  </a:moveTo>
                  <a:cubicBezTo>
                    <a:pt x="489" y="35"/>
                    <a:pt x="479" y="46"/>
                    <a:pt x="467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10" y="46"/>
                    <a:pt x="0" y="35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Freeform 8"/>
            <p:cNvSpPr/>
            <p:nvPr/>
          </p:nvSpPr>
          <p:spPr bwMode="auto">
            <a:xfrm>
              <a:off x="6208713" y="3786188"/>
              <a:ext cx="1833563" cy="168275"/>
            </a:xfrm>
            <a:custGeom>
              <a:avLst/>
              <a:gdLst>
                <a:gd name="T0" fmla="*/ 489 w 489"/>
                <a:gd name="T1" fmla="*/ 22 h 45"/>
                <a:gd name="T2" fmla="*/ 467 w 489"/>
                <a:gd name="T3" fmla="*/ 45 h 45"/>
                <a:gd name="T4" fmla="*/ 23 w 489"/>
                <a:gd name="T5" fmla="*/ 45 h 45"/>
                <a:gd name="T6" fmla="*/ 0 w 489"/>
                <a:gd name="T7" fmla="*/ 22 h 45"/>
                <a:gd name="T8" fmla="*/ 23 w 489"/>
                <a:gd name="T9" fmla="*/ 0 h 45"/>
                <a:gd name="T10" fmla="*/ 467 w 489"/>
                <a:gd name="T11" fmla="*/ 0 h 45"/>
                <a:gd name="T12" fmla="*/ 489 w 489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9" h="45">
                  <a:moveTo>
                    <a:pt x="489" y="22"/>
                  </a:moveTo>
                  <a:cubicBezTo>
                    <a:pt x="489" y="35"/>
                    <a:pt x="479" y="45"/>
                    <a:pt x="46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0" y="45"/>
                    <a:pt x="0" y="35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467" y="0"/>
                    <a:pt x="467" y="0"/>
                    <a:pt x="467" y="0"/>
                  </a:cubicBezTo>
                  <a:cubicBezTo>
                    <a:pt x="479" y="0"/>
                    <a:pt x="489" y="10"/>
                    <a:pt x="48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3924301" y="1936750"/>
              <a:ext cx="1593850" cy="169862"/>
            </a:xfrm>
            <a:custGeom>
              <a:avLst/>
              <a:gdLst>
                <a:gd name="T0" fmla="*/ 425 w 425"/>
                <a:gd name="T1" fmla="*/ 22 h 45"/>
                <a:gd name="T2" fmla="*/ 403 w 425"/>
                <a:gd name="T3" fmla="*/ 45 h 45"/>
                <a:gd name="T4" fmla="*/ 23 w 425"/>
                <a:gd name="T5" fmla="*/ 45 h 45"/>
                <a:gd name="T6" fmla="*/ 0 w 425"/>
                <a:gd name="T7" fmla="*/ 22 h 45"/>
                <a:gd name="T8" fmla="*/ 23 w 425"/>
                <a:gd name="T9" fmla="*/ 0 h 45"/>
                <a:gd name="T10" fmla="*/ 403 w 425"/>
                <a:gd name="T11" fmla="*/ 0 h 45"/>
                <a:gd name="T12" fmla="*/ 425 w 425"/>
                <a:gd name="T13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5" h="45">
                  <a:moveTo>
                    <a:pt x="425" y="22"/>
                  </a:moveTo>
                  <a:cubicBezTo>
                    <a:pt x="425" y="35"/>
                    <a:pt x="415" y="45"/>
                    <a:pt x="40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2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5" y="0"/>
                    <a:pt x="425" y="10"/>
                    <a:pt x="42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Freeform 10"/>
            <p:cNvSpPr/>
            <p:nvPr/>
          </p:nvSpPr>
          <p:spPr bwMode="auto">
            <a:xfrm>
              <a:off x="3924301" y="2371725"/>
              <a:ext cx="1136650" cy="169862"/>
            </a:xfrm>
            <a:custGeom>
              <a:avLst/>
              <a:gdLst>
                <a:gd name="T0" fmla="*/ 303 w 303"/>
                <a:gd name="T1" fmla="*/ 23 h 45"/>
                <a:gd name="T2" fmla="*/ 281 w 303"/>
                <a:gd name="T3" fmla="*/ 45 h 45"/>
                <a:gd name="T4" fmla="*/ 23 w 303"/>
                <a:gd name="T5" fmla="*/ 45 h 45"/>
                <a:gd name="T6" fmla="*/ 0 w 303"/>
                <a:gd name="T7" fmla="*/ 23 h 45"/>
                <a:gd name="T8" fmla="*/ 23 w 303"/>
                <a:gd name="T9" fmla="*/ 0 h 45"/>
                <a:gd name="T10" fmla="*/ 281 w 303"/>
                <a:gd name="T11" fmla="*/ 0 h 45"/>
                <a:gd name="T12" fmla="*/ 303 w 303"/>
                <a:gd name="T13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3" h="45">
                  <a:moveTo>
                    <a:pt x="303" y="23"/>
                  </a:moveTo>
                  <a:cubicBezTo>
                    <a:pt x="303" y="35"/>
                    <a:pt x="293" y="45"/>
                    <a:pt x="28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11" y="45"/>
                    <a:pt x="0" y="35"/>
                    <a:pt x="0" y="23"/>
                  </a:cubicBezTo>
                  <a:cubicBezTo>
                    <a:pt x="0" y="10"/>
                    <a:pt x="11" y="0"/>
                    <a:pt x="23" y="0"/>
                  </a:cubicBezTo>
                  <a:cubicBezTo>
                    <a:pt x="281" y="0"/>
                    <a:pt x="281" y="0"/>
                    <a:pt x="281" y="0"/>
                  </a:cubicBezTo>
                  <a:cubicBezTo>
                    <a:pt x="293" y="0"/>
                    <a:pt x="303" y="10"/>
                    <a:pt x="30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36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7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59514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#目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259228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ru-RU" altLang="zh-CN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Цели</a:t>
            </a:r>
            <a:endParaRPr lang="en-US" altLang="zh-CN" dirty="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8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9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0" name="组合 19"/>
          <p:cNvGrpSpPr/>
          <p:nvPr userDrawn="1"/>
        </p:nvGrpSpPr>
        <p:grpSpPr>
          <a:xfrm>
            <a:off x="443372" y="440668"/>
            <a:ext cx="533970" cy="533470"/>
            <a:chOff x="2960687" y="4865687"/>
            <a:chExt cx="1698626" cy="1697038"/>
          </a:xfrm>
          <a:solidFill>
            <a:schemeClr val="bg1"/>
          </a:solidFill>
        </p:grpSpPr>
        <p:sp>
          <p:nvSpPr>
            <p:cNvPr id="21" name="Freeform 6"/>
            <p:cNvSpPr/>
            <p:nvPr/>
          </p:nvSpPr>
          <p:spPr bwMode="auto">
            <a:xfrm>
              <a:off x="2960687" y="5251450"/>
              <a:ext cx="1311275" cy="1311275"/>
            </a:xfrm>
            <a:custGeom>
              <a:avLst/>
              <a:gdLst>
                <a:gd name="T0" fmla="*/ 1114 w 1293"/>
                <a:gd name="T1" fmla="*/ 294 h 1293"/>
                <a:gd name="T2" fmla="*/ 1233 w 1293"/>
                <a:gd name="T3" fmla="*/ 647 h 1293"/>
                <a:gd name="T4" fmla="*/ 647 w 1293"/>
                <a:gd name="T5" fmla="*/ 1233 h 1293"/>
                <a:gd name="T6" fmla="*/ 60 w 1293"/>
                <a:gd name="T7" fmla="*/ 647 h 1293"/>
                <a:gd name="T8" fmla="*/ 647 w 1293"/>
                <a:gd name="T9" fmla="*/ 60 h 1293"/>
                <a:gd name="T10" fmla="*/ 1001 w 1293"/>
                <a:gd name="T11" fmla="*/ 180 h 1293"/>
                <a:gd name="T12" fmla="*/ 1044 w 1293"/>
                <a:gd name="T13" fmla="*/ 137 h 1293"/>
                <a:gd name="T14" fmla="*/ 647 w 1293"/>
                <a:gd name="T15" fmla="*/ 0 h 1293"/>
                <a:gd name="T16" fmla="*/ 0 w 1293"/>
                <a:gd name="T17" fmla="*/ 647 h 1293"/>
                <a:gd name="T18" fmla="*/ 647 w 1293"/>
                <a:gd name="T19" fmla="*/ 1293 h 1293"/>
                <a:gd name="T20" fmla="*/ 1293 w 1293"/>
                <a:gd name="T21" fmla="*/ 647 h 1293"/>
                <a:gd name="T22" fmla="*/ 1157 w 1293"/>
                <a:gd name="T23" fmla="*/ 251 h 1293"/>
                <a:gd name="T24" fmla="*/ 1114 w 1293"/>
                <a:gd name="T25" fmla="*/ 294 h 1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3" h="1293">
                  <a:moveTo>
                    <a:pt x="1114" y="294"/>
                  </a:moveTo>
                  <a:cubicBezTo>
                    <a:pt x="1189" y="392"/>
                    <a:pt x="1233" y="514"/>
                    <a:pt x="1233" y="647"/>
                  </a:cubicBezTo>
                  <a:cubicBezTo>
                    <a:pt x="1233" y="970"/>
                    <a:pt x="970" y="1233"/>
                    <a:pt x="647" y="1233"/>
                  </a:cubicBezTo>
                  <a:cubicBezTo>
                    <a:pt x="323" y="1233"/>
                    <a:pt x="60" y="970"/>
                    <a:pt x="60" y="647"/>
                  </a:cubicBezTo>
                  <a:cubicBezTo>
                    <a:pt x="60" y="323"/>
                    <a:pt x="323" y="60"/>
                    <a:pt x="647" y="60"/>
                  </a:cubicBezTo>
                  <a:cubicBezTo>
                    <a:pt x="780" y="60"/>
                    <a:pt x="903" y="105"/>
                    <a:pt x="1001" y="180"/>
                  </a:cubicBezTo>
                  <a:cubicBezTo>
                    <a:pt x="1044" y="137"/>
                    <a:pt x="1044" y="137"/>
                    <a:pt x="1044" y="137"/>
                  </a:cubicBezTo>
                  <a:cubicBezTo>
                    <a:pt x="934" y="52"/>
                    <a:pt x="796" y="0"/>
                    <a:pt x="647" y="0"/>
                  </a:cubicBezTo>
                  <a:cubicBezTo>
                    <a:pt x="290" y="0"/>
                    <a:pt x="0" y="290"/>
                    <a:pt x="0" y="647"/>
                  </a:cubicBezTo>
                  <a:cubicBezTo>
                    <a:pt x="0" y="1003"/>
                    <a:pt x="290" y="1293"/>
                    <a:pt x="647" y="1293"/>
                  </a:cubicBezTo>
                  <a:cubicBezTo>
                    <a:pt x="1003" y="1293"/>
                    <a:pt x="1293" y="1003"/>
                    <a:pt x="1293" y="647"/>
                  </a:cubicBezTo>
                  <a:cubicBezTo>
                    <a:pt x="1293" y="498"/>
                    <a:pt x="1242" y="360"/>
                    <a:pt x="1157" y="251"/>
                  </a:cubicBezTo>
                  <a:lnTo>
                    <a:pt x="1114" y="2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3168650" y="5459413"/>
              <a:ext cx="895350" cy="895350"/>
            </a:xfrm>
            <a:custGeom>
              <a:avLst/>
              <a:gdLst>
                <a:gd name="T0" fmla="*/ 762 w 883"/>
                <a:gd name="T1" fmla="*/ 235 h 883"/>
                <a:gd name="T2" fmla="*/ 823 w 883"/>
                <a:gd name="T3" fmla="*/ 442 h 883"/>
                <a:gd name="T4" fmla="*/ 442 w 883"/>
                <a:gd name="T5" fmla="*/ 823 h 883"/>
                <a:gd name="T6" fmla="*/ 60 w 883"/>
                <a:gd name="T7" fmla="*/ 442 h 883"/>
                <a:gd name="T8" fmla="*/ 442 w 883"/>
                <a:gd name="T9" fmla="*/ 60 h 883"/>
                <a:gd name="T10" fmla="*/ 649 w 883"/>
                <a:gd name="T11" fmla="*/ 122 h 883"/>
                <a:gd name="T12" fmla="*/ 692 w 883"/>
                <a:gd name="T13" fmla="*/ 78 h 883"/>
                <a:gd name="T14" fmla="*/ 442 w 883"/>
                <a:gd name="T15" fmla="*/ 0 h 883"/>
                <a:gd name="T16" fmla="*/ 0 w 883"/>
                <a:gd name="T17" fmla="*/ 442 h 883"/>
                <a:gd name="T18" fmla="*/ 442 w 883"/>
                <a:gd name="T19" fmla="*/ 883 h 883"/>
                <a:gd name="T20" fmla="*/ 883 w 883"/>
                <a:gd name="T21" fmla="*/ 442 h 883"/>
                <a:gd name="T22" fmla="*/ 806 w 883"/>
                <a:gd name="T23" fmla="*/ 192 h 883"/>
                <a:gd name="T24" fmla="*/ 762 w 883"/>
                <a:gd name="T25" fmla="*/ 235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3" h="883">
                  <a:moveTo>
                    <a:pt x="762" y="235"/>
                  </a:moveTo>
                  <a:cubicBezTo>
                    <a:pt x="801" y="295"/>
                    <a:pt x="823" y="366"/>
                    <a:pt x="823" y="442"/>
                  </a:cubicBezTo>
                  <a:cubicBezTo>
                    <a:pt x="823" y="652"/>
                    <a:pt x="652" y="823"/>
                    <a:pt x="442" y="823"/>
                  </a:cubicBezTo>
                  <a:cubicBezTo>
                    <a:pt x="231" y="823"/>
                    <a:pt x="60" y="652"/>
                    <a:pt x="60" y="442"/>
                  </a:cubicBezTo>
                  <a:cubicBezTo>
                    <a:pt x="60" y="231"/>
                    <a:pt x="231" y="60"/>
                    <a:pt x="442" y="60"/>
                  </a:cubicBezTo>
                  <a:cubicBezTo>
                    <a:pt x="518" y="60"/>
                    <a:pt x="589" y="83"/>
                    <a:pt x="649" y="122"/>
                  </a:cubicBezTo>
                  <a:cubicBezTo>
                    <a:pt x="692" y="78"/>
                    <a:pt x="692" y="78"/>
                    <a:pt x="692" y="78"/>
                  </a:cubicBezTo>
                  <a:cubicBezTo>
                    <a:pt x="621" y="29"/>
                    <a:pt x="535" y="0"/>
                    <a:pt x="442" y="0"/>
                  </a:cubicBezTo>
                  <a:cubicBezTo>
                    <a:pt x="198" y="0"/>
                    <a:pt x="0" y="198"/>
                    <a:pt x="0" y="442"/>
                  </a:cubicBezTo>
                  <a:cubicBezTo>
                    <a:pt x="0" y="685"/>
                    <a:pt x="198" y="883"/>
                    <a:pt x="442" y="883"/>
                  </a:cubicBezTo>
                  <a:cubicBezTo>
                    <a:pt x="685" y="883"/>
                    <a:pt x="883" y="685"/>
                    <a:pt x="883" y="442"/>
                  </a:cubicBezTo>
                  <a:cubicBezTo>
                    <a:pt x="883" y="349"/>
                    <a:pt x="855" y="263"/>
                    <a:pt x="806" y="192"/>
                  </a:cubicBezTo>
                  <a:lnTo>
                    <a:pt x="762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3384550" y="5675313"/>
              <a:ext cx="463550" cy="463550"/>
            </a:xfrm>
            <a:custGeom>
              <a:avLst/>
              <a:gdLst>
                <a:gd name="T0" fmla="*/ 390 w 457"/>
                <a:gd name="T1" fmla="*/ 181 h 457"/>
                <a:gd name="T2" fmla="*/ 397 w 457"/>
                <a:gd name="T3" fmla="*/ 229 h 457"/>
                <a:gd name="T4" fmla="*/ 229 w 457"/>
                <a:gd name="T5" fmla="*/ 397 h 457"/>
                <a:gd name="T6" fmla="*/ 60 w 457"/>
                <a:gd name="T7" fmla="*/ 229 h 457"/>
                <a:gd name="T8" fmla="*/ 229 w 457"/>
                <a:gd name="T9" fmla="*/ 60 h 457"/>
                <a:gd name="T10" fmla="*/ 277 w 457"/>
                <a:gd name="T11" fmla="*/ 67 h 457"/>
                <a:gd name="T12" fmla="*/ 324 w 457"/>
                <a:gd name="T13" fmla="*/ 21 h 457"/>
                <a:gd name="T14" fmla="*/ 229 w 457"/>
                <a:gd name="T15" fmla="*/ 0 h 457"/>
                <a:gd name="T16" fmla="*/ 0 w 457"/>
                <a:gd name="T17" fmla="*/ 229 h 457"/>
                <a:gd name="T18" fmla="*/ 229 w 457"/>
                <a:gd name="T19" fmla="*/ 457 h 457"/>
                <a:gd name="T20" fmla="*/ 457 w 457"/>
                <a:gd name="T21" fmla="*/ 229 h 457"/>
                <a:gd name="T22" fmla="*/ 437 w 457"/>
                <a:gd name="T23" fmla="*/ 134 h 457"/>
                <a:gd name="T24" fmla="*/ 390 w 457"/>
                <a:gd name="T25" fmla="*/ 18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57" h="457">
                  <a:moveTo>
                    <a:pt x="390" y="181"/>
                  </a:moveTo>
                  <a:cubicBezTo>
                    <a:pt x="395" y="196"/>
                    <a:pt x="397" y="212"/>
                    <a:pt x="397" y="229"/>
                  </a:cubicBezTo>
                  <a:cubicBezTo>
                    <a:pt x="397" y="322"/>
                    <a:pt x="322" y="397"/>
                    <a:pt x="229" y="397"/>
                  </a:cubicBezTo>
                  <a:cubicBezTo>
                    <a:pt x="136" y="397"/>
                    <a:pt x="60" y="322"/>
                    <a:pt x="60" y="229"/>
                  </a:cubicBezTo>
                  <a:cubicBezTo>
                    <a:pt x="60" y="136"/>
                    <a:pt x="136" y="60"/>
                    <a:pt x="229" y="60"/>
                  </a:cubicBezTo>
                  <a:cubicBezTo>
                    <a:pt x="245" y="60"/>
                    <a:pt x="262" y="63"/>
                    <a:pt x="277" y="67"/>
                  </a:cubicBezTo>
                  <a:cubicBezTo>
                    <a:pt x="324" y="21"/>
                    <a:pt x="324" y="21"/>
                    <a:pt x="324" y="21"/>
                  </a:cubicBezTo>
                  <a:cubicBezTo>
                    <a:pt x="295" y="8"/>
                    <a:pt x="263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0" y="355"/>
                    <a:pt x="103" y="457"/>
                    <a:pt x="229" y="457"/>
                  </a:cubicBezTo>
                  <a:cubicBezTo>
                    <a:pt x="355" y="457"/>
                    <a:pt x="457" y="355"/>
                    <a:pt x="457" y="229"/>
                  </a:cubicBezTo>
                  <a:cubicBezTo>
                    <a:pt x="457" y="195"/>
                    <a:pt x="450" y="163"/>
                    <a:pt x="437" y="134"/>
                  </a:cubicBezTo>
                  <a:lnTo>
                    <a:pt x="3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3582988" y="5092700"/>
              <a:ext cx="850900" cy="844550"/>
            </a:xfrm>
            <a:custGeom>
              <a:avLst/>
              <a:gdLst>
                <a:gd name="T0" fmla="*/ 33 w 839"/>
                <a:gd name="T1" fmla="*/ 834 h 834"/>
                <a:gd name="T2" fmla="*/ 11 w 839"/>
                <a:gd name="T3" fmla="*/ 825 h 834"/>
                <a:gd name="T4" fmla="*/ 11 w 839"/>
                <a:gd name="T5" fmla="*/ 782 h 834"/>
                <a:gd name="T6" fmla="*/ 785 w 839"/>
                <a:gd name="T7" fmla="*/ 12 h 834"/>
                <a:gd name="T8" fmla="*/ 827 w 839"/>
                <a:gd name="T9" fmla="*/ 12 h 834"/>
                <a:gd name="T10" fmla="*/ 827 w 839"/>
                <a:gd name="T11" fmla="*/ 54 h 834"/>
                <a:gd name="T12" fmla="*/ 54 w 839"/>
                <a:gd name="T13" fmla="*/ 825 h 834"/>
                <a:gd name="T14" fmla="*/ 33 w 839"/>
                <a:gd name="T15" fmla="*/ 834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9" h="834">
                  <a:moveTo>
                    <a:pt x="33" y="834"/>
                  </a:moveTo>
                  <a:cubicBezTo>
                    <a:pt x="25" y="834"/>
                    <a:pt x="17" y="831"/>
                    <a:pt x="11" y="825"/>
                  </a:cubicBezTo>
                  <a:cubicBezTo>
                    <a:pt x="0" y="813"/>
                    <a:pt x="0" y="794"/>
                    <a:pt x="11" y="782"/>
                  </a:cubicBezTo>
                  <a:cubicBezTo>
                    <a:pt x="785" y="12"/>
                    <a:pt x="785" y="12"/>
                    <a:pt x="785" y="12"/>
                  </a:cubicBezTo>
                  <a:cubicBezTo>
                    <a:pt x="796" y="0"/>
                    <a:pt x="815" y="0"/>
                    <a:pt x="827" y="12"/>
                  </a:cubicBezTo>
                  <a:cubicBezTo>
                    <a:pt x="839" y="24"/>
                    <a:pt x="839" y="43"/>
                    <a:pt x="827" y="54"/>
                  </a:cubicBezTo>
                  <a:cubicBezTo>
                    <a:pt x="54" y="825"/>
                    <a:pt x="54" y="825"/>
                    <a:pt x="54" y="825"/>
                  </a:cubicBezTo>
                  <a:cubicBezTo>
                    <a:pt x="48" y="831"/>
                    <a:pt x="40" y="834"/>
                    <a:pt x="33" y="8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5" name="Freeform 10"/>
            <p:cNvSpPr>
              <a:spLocks noEditPoints="1"/>
            </p:cNvSpPr>
            <p:nvPr/>
          </p:nvSpPr>
          <p:spPr bwMode="auto">
            <a:xfrm>
              <a:off x="4140200" y="4865687"/>
              <a:ext cx="301625" cy="500063"/>
            </a:xfrm>
            <a:custGeom>
              <a:avLst/>
              <a:gdLst>
                <a:gd name="T0" fmla="*/ 50 w 298"/>
                <a:gd name="T1" fmla="*/ 492 h 492"/>
                <a:gd name="T2" fmla="*/ 40 w 298"/>
                <a:gd name="T3" fmla="*/ 490 h 492"/>
                <a:gd name="T4" fmla="*/ 20 w 298"/>
                <a:gd name="T5" fmla="*/ 464 h 492"/>
                <a:gd name="T6" fmla="*/ 1 w 298"/>
                <a:gd name="T7" fmla="*/ 252 h 492"/>
                <a:gd name="T8" fmla="*/ 10 w 298"/>
                <a:gd name="T9" fmla="*/ 228 h 492"/>
                <a:gd name="T10" fmla="*/ 227 w 298"/>
                <a:gd name="T11" fmla="*/ 11 h 492"/>
                <a:gd name="T12" fmla="*/ 259 w 298"/>
                <a:gd name="T13" fmla="*/ 4 h 492"/>
                <a:gd name="T14" fmla="*/ 278 w 298"/>
                <a:gd name="T15" fmla="*/ 29 h 492"/>
                <a:gd name="T16" fmla="*/ 297 w 298"/>
                <a:gd name="T17" fmla="*/ 242 h 492"/>
                <a:gd name="T18" fmla="*/ 289 w 298"/>
                <a:gd name="T19" fmla="*/ 266 h 492"/>
                <a:gd name="T20" fmla="*/ 71 w 298"/>
                <a:gd name="T21" fmla="*/ 483 h 492"/>
                <a:gd name="T22" fmla="*/ 50 w 298"/>
                <a:gd name="T23" fmla="*/ 492 h 492"/>
                <a:gd name="T24" fmla="*/ 62 w 298"/>
                <a:gd name="T25" fmla="*/ 260 h 492"/>
                <a:gd name="T26" fmla="*/ 74 w 298"/>
                <a:gd name="T27" fmla="*/ 395 h 492"/>
                <a:gd name="T28" fmla="*/ 236 w 298"/>
                <a:gd name="T29" fmla="*/ 233 h 492"/>
                <a:gd name="T30" fmla="*/ 224 w 298"/>
                <a:gd name="T31" fmla="*/ 99 h 492"/>
                <a:gd name="T32" fmla="*/ 62 w 298"/>
                <a:gd name="T33" fmla="*/ 260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8" h="492">
                  <a:moveTo>
                    <a:pt x="50" y="492"/>
                  </a:moveTo>
                  <a:cubicBezTo>
                    <a:pt x="46" y="492"/>
                    <a:pt x="43" y="491"/>
                    <a:pt x="40" y="490"/>
                  </a:cubicBezTo>
                  <a:cubicBezTo>
                    <a:pt x="29" y="486"/>
                    <a:pt x="21" y="476"/>
                    <a:pt x="20" y="464"/>
                  </a:cubicBezTo>
                  <a:cubicBezTo>
                    <a:pt x="1" y="252"/>
                    <a:pt x="1" y="252"/>
                    <a:pt x="1" y="252"/>
                  </a:cubicBezTo>
                  <a:cubicBezTo>
                    <a:pt x="0" y="243"/>
                    <a:pt x="3" y="234"/>
                    <a:pt x="10" y="228"/>
                  </a:cubicBezTo>
                  <a:cubicBezTo>
                    <a:pt x="227" y="11"/>
                    <a:pt x="227" y="11"/>
                    <a:pt x="227" y="11"/>
                  </a:cubicBezTo>
                  <a:cubicBezTo>
                    <a:pt x="235" y="2"/>
                    <a:pt x="248" y="0"/>
                    <a:pt x="259" y="4"/>
                  </a:cubicBezTo>
                  <a:cubicBezTo>
                    <a:pt x="270" y="7"/>
                    <a:pt x="277" y="17"/>
                    <a:pt x="278" y="29"/>
                  </a:cubicBezTo>
                  <a:cubicBezTo>
                    <a:pt x="297" y="242"/>
                    <a:pt x="297" y="242"/>
                    <a:pt x="297" y="242"/>
                  </a:cubicBezTo>
                  <a:cubicBezTo>
                    <a:pt x="298" y="251"/>
                    <a:pt x="295" y="259"/>
                    <a:pt x="289" y="266"/>
                  </a:cubicBezTo>
                  <a:cubicBezTo>
                    <a:pt x="71" y="483"/>
                    <a:pt x="71" y="483"/>
                    <a:pt x="71" y="483"/>
                  </a:cubicBezTo>
                  <a:cubicBezTo>
                    <a:pt x="65" y="489"/>
                    <a:pt x="58" y="492"/>
                    <a:pt x="50" y="492"/>
                  </a:cubicBezTo>
                  <a:close/>
                  <a:moveTo>
                    <a:pt x="62" y="260"/>
                  </a:moveTo>
                  <a:cubicBezTo>
                    <a:pt x="74" y="395"/>
                    <a:pt x="74" y="395"/>
                    <a:pt x="74" y="395"/>
                  </a:cubicBezTo>
                  <a:cubicBezTo>
                    <a:pt x="236" y="233"/>
                    <a:pt x="236" y="233"/>
                    <a:pt x="236" y="233"/>
                  </a:cubicBezTo>
                  <a:cubicBezTo>
                    <a:pt x="224" y="99"/>
                    <a:pt x="224" y="99"/>
                    <a:pt x="224" y="99"/>
                  </a:cubicBezTo>
                  <a:lnTo>
                    <a:pt x="62" y="2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26" name="Freeform 11"/>
            <p:cNvSpPr>
              <a:spLocks noEditPoints="1"/>
            </p:cNvSpPr>
            <p:nvPr/>
          </p:nvSpPr>
          <p:spPr bwMode="auto">
            <a:xfrm>
              <a:off x="4157663" y="5083175"/>
              <a:ext cx="501650" cy="301625"/>
            </a:xfrm>
            <a:custGeom>
              <a:avLst/>
              <a:gdLst>
                <a:gd name="T0" fmla="*/ 245 w 494"/>
                <a:gd name="T1" fmla="*/ 297 h 297"/>
                <a:gd name="T2" fmla="*/ 242 w 494"/>
                <a:gd name="T3" fmla="*/ 296 h 297"/>
                <a:gd name="T4" fmla="*/ 29 w 494"/>
                <a:gd name="T5" fmla="*/ 278 h 297"/>
                <a:gd name="T6" fmla="*/ 4 w 494"/>
                <a:gd name="T7" fmla="*/ 258 h 297"/>
                <a:gd name="T8" fmla="*/ 11 w 494"/>
                <a:gd name="T9" fmla="*/ 226 h 297"/>
                <a:gd name="T10" fmla="*/ 228 w 494"/>
                <a:gd name="T11" fmla="*/ 9 h 297"/>
                <a:gd name="T12" fmla="*/ 252 w 494"/>
                <a:gd name="T13" fmla="*/ 0 h 297"/>
                <a:gd name="T14" fmla="*/ 464 w 494"/>
                <a:gd name="T15" fmla="*/ 19 h 297"/>
                <a:gd name="T16" fmla="*/ 490 w 494"/>
                <a:gd name="T17" fmla="*/ 39 h 297"/>
                <a:gd name="T18" fmla="*/ 483 w 494"/>
                <a:gd name="T19" fmla="*/ 70 h 297"/>
                <a:gd name="T20" fmla="*/ 266 w 494"/>
                <a:gd name="T21" fmla="*/ 288 h 297"/>
                <a:gd name="T22" fmla="*/ 245 w 494"/>
                <a:gd name="T23" fmla="*/ 297 h 297"/>
                <a:gd name="T24" fmla="*/ 99 w 494"/>
                <a:gd name="T25" fmla="*/ 223 h 297"/>
                <a:gd name="T26" fmla="*/ 233 w 494"/>
                <a:gd name="T27" fmla="*/ 235 h 297"/>
                <a:gd name="T28" fmla="*/ 395 w 494"/>
                <a:gd name="T29" fmla="*/ 73 h 297"/>
                <a:gd name="T30" fmla="*/ 261 w 494"/>
                <a:gd name="T31" fmla="*/ 62 h 297"/>
                <a:gd name="T32" fmla="*/ 99 w 494"/>
                <a:gd name="T33" fmla="*/ 22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3" h="297">
                  <a:moveTo>
                    <a:pt x="245" y="297"/>
                  </a:moveTo>
                  <a:cubicBezTo>
                    <a:pt x="244" y="297"/>
                    <a:pt x="243" y="297"/>
                    <a:pt x="242" y="296"/>
                  </a:cubicBezTo>
                  <a:cubicBezTo>
                    <a:pt x="29" y="278"/>
                    <a:pt x="29" y="278"/>
                    <a:pt x="29" y="278"/>
                  </a:cubicBezTo>
                  <a:cubicBezTo>
                    <a:pt x="18" y="277"/>
                    <a:pt x="8" y="269"/>
                    <a:pt x="4" y="258"/>
                  </a:cubicBezTo>
                  <a:cubicBezTo>
                    <a:pt x="0" y="247"/>
                    <a:pt x="2" y="235"/>
                    <a:pt x="11" y="226"/>
                  </a:cubicBezTo>
                  <a:cubicBezTo>
                    <a:pt x="228" y="9"/>
                    <a:pt x="228" y="9"/>
                    <a:pt x="228" y="9"/>
                  </a:cubicBezTo>
                  <a:cubicBezTo>
                    <a:pt x="234" y="3"/>
                    <a:pt x="243" y="0"/>
                    <a:pt x="252" y="0"/>
                  </a:cubicBezTo>
                  <a:cubicBezTo>
                    <a:pt x="464" y="19"/>
                    <a:pt x="464" y="19"/>
                    <a:pt x="464" y="19"/>
                  </a:cubicBezTo>
                  <a:cubicBezTo>
                    <a:pt x="476" y="20"/>
                    <a:pt x="486" y="28"/>
                    <a:pt x="490" y="39"/>
                  </a:cubicBezTo>
                  <a:cubicBezTo>
                    <a:pt x="494" y="50"/>
                    <a:pt x="491" y="62"/>
                    <a:pt x="483" y="70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0" y="293"/>
                    <a:pt x="252" y="297"/>
                    <a:pt x="245" y="297"/>
                  </a:cubicBezTo>
                  <a:close/>
                  <a:moveTo>
                    <a:pt x="99" y="223"/>
                  </a:moveTo>
                  <a:cubicBezTo>
                    <a:pt x="233" y="235"/>
                    <a:pt x="233" y="235"/>
                    <a:pt x="233" y="235"/>
                  </a:cubicBezTo>
                  <a:cubicBezTo>
                    <a:pt x="395" y="73"/>
                    <a:pt x="395" y="73"/>
                    <a:pt x="395" y="73"/>
                  </a:cubicBezTo>
                  <a:cubicBezTo>
                    <a:pt x="261" y="62"/>
                    <a:pt x="261" y="62"/>
                    <a:pt x="261" y="62"/>
                  </a:cubicBezTo>
                  <a:lnTo>
                    <a:pt x="99" y="2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27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30" name="内容占位符 6"/>
          <p:cNvSpPr>
            <a:spLocks noGrp="1"/>
          </p:cNvSpPr>
          <p:nvPr>
            <p:ph sz="quarter" idx="11" hasCustomPrompt="1"/>
          </p:nvPr>
        </p:nvSpPr>
        <p:spPr>
          <a:xfrm>
            <a:off x="451202" y="1233276"/>
            <a:ext cx="11306175" cy="4680000"/>
          </a:xfrm>
          <a:prstGeom prst="rect">
            <a:avLst/>
          </a:prstGeom>
        </p:spPr>
        <p:txBody>
          <a:bodyPr/>
          <a:lstStyle>
            <a:lvl1pPr marL="301625" marR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l"/>
              <a:defRPr kumimoji="0" lang="en-US" altLang="zh-CN" sz="2200" b="0" i="0" u="none" strike="noStrike" kern="0" cap="none" spc="0" normalizeH="0" baseline="0" noProof="0"/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marL="301625" marR="0" lvl="0" indent="-301625" algn="just" defTabSz="801688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Pct val="50000"/>
              <a:buFont typeface="Wingdings" panose="05000000000000000000" pitchFamily="2" charset="2"/>
              <a:buChar char="l"/>
              <a:defRPr/>
            </a:pPr>
            <a:r>
              <a:rPr kumimoji="0" lang="en-US" altLang="zh-CN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 completion of this course, you will be able to: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0072777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#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499" y="408779"/>
            <a:ext cx="3257699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/>
          <a:p>
            <a:pPr algn="l" defTabSz="1001624" eaLnBrk="0" fontAlgn="ctr" hangingPunct="0"/>
            <a:r>
              <a:rPr lang="ru-RU" altLang="zh-CN" sz="3500" b="1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Содержание</a:t>
            </a:r>
            <a:endParaRPr lang="en-US" altLang="zh-CN" sz="3500" b="1" kern="1200" baseline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7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8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587388" y="515379"/>
            <a:ext cx="358335" cy="426359"/>
            <a:chOff x="3295650" y="230188"/>
            <a:chExt cx="936625" cy="1114426"/>
          </a:xfrm>
          <a:solidFill>
            <a:schemeClr val="bg1"/>
          </a:solidFill>
        </p:grpSpPr>
        <p:sp>
          <p:nvSpPr>
            <p:cNvPr id="30" name="Rectangle 16"/>
            <p:cNvSpPr>
              <a:spLocks noChangeArrowheads="1"/>
            </p:cNvSpPr>
            <p:nvPr/>
          </p:nvSpPr>
          <p:spPr bwMode="auto">
            <a:xfrm>
              <a:off x="3959225" y="876301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>
              <a:off x="3959225" y="777876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/>
          </p:nvSpPr>
          <p:spPr bwMode="auto">
            <a:xfrm>
              <a:off x="3959225" y="67786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auto">
            <a:xfrm>
              <a:off x="3959225" y="582613"/>
              <a:ext cx="182563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/>
          </p:nvSpPr>
          <p:spPr bwMode="auto">
            <a:xfrm>
              <a:off x="3676650" y="1101726"/>
              <a:ext cx="469900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/>
          </p:nvSpPr>
          <p:spPr bwMode="auto">
            <a:xfrm>
              <a:off x="3676650" y="1198563"/>
              <a:ext cx="469900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3590925" y="482601"/>
              <a:ext cx="641350" cy="862013"/>
            </a:xfrm>
            <a:custGeom>
              <a:avLst/>
              <a:gdLst>
                <a:gd name="T0" fmla="*/ 229 w 404"/>
                <a:gd name="T1" fmla="*/ 0 h 543"/>
                <a:gd name="T2" fmla="*/ 229 w 404"/>
                <a:gd name="T3" fmla="*/ 30 h 543"/>
                <a:gd name="T4" fmla="*/ 373 w 404"/>
                <a:gd name="T5" fmla="*/ 30 h 543"/>
                <a:gd name="T6" fmla="*/ 373 w 404"/>
                <a:gd name="T7" fmla="*/ 513 h 543"/>
                <a:gd name="T8" fmla="*/ 33 w 404"/>
                <a:gd name="T9" fmla="*/ 513 h 543"/>
                <a:gd name="T10" fmla="*/ 31 w 404"/>
                <a:gd name="T11" fmla="*/ 387 h 543"/>
                <a:gd name="T12" fmla="*/ 0 w 404"/>
                <a:gd name="T13" fmla="*/ 387 h 543"/>
                <a:gd name="T14" fmla="*/ 0 w 404"/>
                <a:gd name="T15" fmla="*/ 543 h 543"/>
                <a:gd name="T16" fmla="*/ 404 w 404"/>
                <a:gd name="T17" fmla="*/ 543 h 543"/>
                <a:gd name="T18" fmla="*/ 404 w 404"/>
                <a:gd name="T19" fmla="*/ 0 h 543"/>
                <a:gd name="T20" fmla="*/ 229 w 404"/>
                <a:gd name="T2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3" h="543">
                  <a:moveTo>
                    <a:pt x="229" y="0"/>
                  </a:moveTo>
                  <a:lnTo>
                    <a:pt x="229" y="30"/>
                  </a:lnTo>
                  <a:lnTo>
                    <a:pt x="373" y="30"/>
                  </a:lnTo>
                  <a:lnTo>
                    <a:pt x="373" y="513"/>
                  </a:lnTo>
                  <a:lnTo>
                    <a:pt x="33" y="513"/>
                  </a:lnTo>
                  <a:lnTo>
                    <a:pt x="31" y="387"/>
                  </a:lnTo>
                  <a:lnTo>
                    <a:pt x="0" y="387"/>
                  </a:lnTo>
                  <a:lnTo>
                    <a:pt x="0" y="543"/>
                  </a:lnTo>
                  <a:lnTo>
                    <a:pt x="404" y="543"/>
                  </a:lnTo>
                  <a:lnTo>
                    <a:pt x="404" y="0"/>
                  </a:lnTo>
                  <a:lnTo>
                    <a:pt x="2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/>
          </p:nvSpPr>
          <p:spPr bwMode="auto">
            <a:xfrm>
              <a:off x="3959225" y="989013"/>
              <a:ext cx="182563" cy="476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295650" y="230188"/>
              <a:ext cx="639763" cy="852488"/>
            </a:xfrm>
            <a:custGeom>
              <a:avLst/>
              <a:gdLst>
                <a:gd name="T0" fmla="*/ 403 w 403"/>
                <a:gd name="T1" fmla="*/ 0 h 537"/>
                <a:gd name="T2" fmla="*/ 0 w 403"/>
                <a:gd name="T3" fmla="*/ 0 h 537"/>
                <a:gd name="T4" fmla="*/ 0 w 403"/>
                <a:gd name="T5" fmla="*/ 447 h 537"/>
                <a:gd name="T6" fmla="*/ 92 w 403"/>
                <a:gd name="T7" fmla="*/ 537 h 537"/>
                <a:gd name="T8" fmla="*/ 403 w 403"/>
                <a:gd name="T9" fmla="*/ 537 h 537"/>
                <a:gd name="T10" fmla="*/ 403 w 403"/>
                <a:gd name="T11" fmla="*/ 0 h 537"/>
                <a:gd name="T12" fmla="*/ 373 w 403"/>
                <a:gd name="T13" fmla="*/ 508 h 537"/>
                <a:gd name="T14" fmla="*/ 108 w 403"/>
                <a:gd name="T15" fmla="*/ 508 h 537"/>
                <a:gd name="T16" fmla="*/ 108 w 403"/>
                <a:gd name="T17" fmla="*/ 433 h 537"/>
                <a:gd name="T18" fmla="*/ 30 w 403"/>
                <a:gd name="T19" fmla="*/ 433 h 537"/>
                <a:gd name="T20" fmla="*/ 30 w 403"/>
                <a:gd name="T21" fmla="*/ 31 h 537"/>
                <a:gd name="T22" fmla="*/ 373 w 403"/>
                <a:gd name="T23" fmla="*/ 31 h 537"/>
                <a:gd name="T24" fmla="*/ 373 w 403"/>
                <a:gd name="T25" fmla="*/ 508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2" h="537">
                  <a:moveTo>
                    <a:pt x="403" y="0"/>
                  </a:moveTo>
                  <a:lnTo>
                    <a:pt x="0" y="0"/>
                  </a:lnTo>
                  <a:lnTo>
                    <a:pt x="0" y="447"/>
                  </a:lnTo>
                  <a:lnTo>
                    <a:pt x="92" y="537"/>
                  </a:lnTo>
                  <a:lnTo>
                    <a:pt x="403" y="537"/>
                  </a:lnTo>
                  <a:lnTo>
                    <a:pt x="403" y="0"/>
                  </a:lnTo>
                  <a:close/>
                  <a:moveTo>
                    <a:pt x="373" y="508"/>
                  </a:moveTo>
                  <a:lnTo>
                    <a:pt x="108" y="508"/>
                  </a:lnTo>
                  <a:lnTo>
                    <a:pt x="108" y="433"/>
                  </a:lnTo>
                  <a:lnTo>
                    <a:pt x="30" y="433"/>
                  </a:lnTo>
                  <a:lnTo>
                    <a:pt x="30" y="31"/>
                  </a:lnTo>
                  <a:lnTo>
                    <a:pt x="373" y="31"/>
                  </a:lnTo>
                  <a:lnTo>
                    <a:pt x="373" y="5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/>
          </p:nvSpPr>
          <p:spPr bwMode="auto">
            <a:xfrm>
              <a:off x="3441700" y="376238"/>
              <a:ext cx="176213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/>
          </p:nvSpPr>
          <p:spPr bwMode="auto">
            <a:xfrm>
              <a:off x="3411538" y="755651"/>
              <a:ext cx="438150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/>
          </p:nvSpPr>
          <p:spPr bwMode="auto">
            <a:xfrm>
              <a:off x="3670300" y="565151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/>
          </p:nvSpPr>
          <p:spPr bwMode="auto">
            <a:xfrm>
              <a:off x="3670300" y="658813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/>
          </p:nvSpPr>
          <p:spPr bwMode="auto">
            <a:xfrm>
              <a:off x="3670300" y="471488"/>
              <a:ext cx="179388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/>
          </p:nvSpPr>
          <p:spPr bwMode="auto">
            <a:xfrm>
              <a:off x="3670300" y="376238"/>
              <a:ext cx="179388" cy="412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/>
          </p:nvSpPr>
          <p:spPr bwMode="auto">
            <a:xfrm>
              <a:off x="3411538" y="842963"/>
              <a:ext cx="43815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47" name="Freeform 6"/>
          <p:cNvSpPr/>
          <p:nvPr userDrawn="1"/>
        </p:nvSpPr>
        <p:spPr bwMode="auto">
          <a:xfrm>
            <a:off x="4619836" y="296368"/>
            <a:ext cx="7560000" cy="864888"/>
          </a:xfrm>
          <a:custGeom>
            <a:avLst/>
            <a:gdLst>
              <a:gd name="T0" fmla="*/ 6409 w 6533"/>
              <a:gd name="T1" fmla="*/ 0 h 617"/>
              <a:gd name="T2" fmla="*/ 0 w 6533"/>
              <a:gd name="T3" fmla="*/ 0 h 617"/>
              <a:gd name="T4" fmla="*/ 126 w 6533"/>
              <a:gd name="T5" fmla="*/ 310 h 617"/>
              <a:gd name="T6" fmla="*/ 0 w 6533"/>
              <a:gd name="T7" fmla="*/ 617 h 617"/>
              <a:gd name="T8" fmla="*/ 6409 w 6533"/>
              <a:gd name="T9" fmla="*/ 617 h 617"/>
              <a:gd name="T10" fmla="*/ 6533 w 6533"/>
              <a:gd name="T11" fmla="*/ 310 h 617"/>
              <a:gd name="T12" fmla="*/ 6409 w 6533"/>
              <a:gd name="T13" fmla="*/ 0 h 617"/>
              <a:gd name="connsiteX0" fmla="*/ 10000 w 10000"/>
              <a:gd name="connsiteY0" fmla="*/ 0 h 10000"/>
              <a:gd name="connsiteX1" fmla="*/ 0 w 10000"/>
              <a:gd name="connsiteY1" fmla="*/ 0 h 10000"/>
              <a:gd name="connsiteX2" fmla="*/ 189 w 10000"/>
              <a:gd name="connsiteY2" fmla="*/ 5021 h 10000"/>
              <a:gd name="connsiteX3" fmla="*/ 0 w 10000"/>
              <a:gd name="connsiteY3" fmla="*/ 9994 h 10000"/>
              <a:gd name="connsiteX4" fmla="*/ 9995 w 10000"/>
              <a:gd name="connsiteY4" fmla="*/ 10000 h 10000"/>
              <a:gd name="connsiteX5" fmla="*/ 9998 w 10000"/>
              <a:gd name="connsiteY5" fmla="*/ 6152 h 10000"/>
              <a:gd name="connsiteX6" fmla="*/ 10000 w 10000"/>
              <a:gd name="connsiteY6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lnTo>
                  <a:pt x="0" y="0"/>
                </a:lnTo>
                <a:cubicBezTo>
                  <a:pt x="62" y="1674"/>
                  <a:pt x="124" y="3347"/>
                  <a:pt x="189" y="5021"/>
                </a:cubicBezTo>
                <a:cubicBezTo>
                  <a:pt x="124" y="6679"/>
                  <a:pt x="62" y="8336"/>
                  <a:pt x="0" y="9994"/>
                </a:cubicBezTo>
                <a:lnTo>
                  <a:pt x="9995" y="10000"/>
                </a:lnTo>
                <a:cubicBezTo>
                  <a:pt x="9993" y="8184"/>
                  <a:pt x="9998" y="8051"/>
                  <a:pt x="9998" y="6152"/>
                </a:cubicBezTo>
                <a:cubicBezTo>
                  <a:pt x="9996" y="3296"/>
                  <a:pt x="10001" y="2674"/>
                  <a:pt x="100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48" name="Freeform 11"/>
          <p:cNvSpPr/>
          <p:nvPr userDrawn="1"/>
        </p:nvSpPr>
        <p:spPr bwMode="auto">
          <a:xfrm>
            <a:off x="4511824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2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4816" y="1233487"/>
            <a:ext cx="11307600" cy="4680000"/>
          </a:xfrm>
        </p:spPr>
        <p:txBody>
          <a:bodyPr/>
          <a:lstStyle>
            <a:lvl1pPr marL="457017" marR="0" indent="-457017" algn="just" defTabSz="801367" rtl="0" eaLnBrk="1" fontAlgn="ctr" latinLnBrk="0" hangingPunct="1">
              <a:lnSpc>
                <a:spcPct val="14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defRPr>
                <a:latin typeface="+mn-lt"/>
                <a:ea typeface="+mn-ea"/>
                <a:cs typeface="Arial" panose="020B0604020202020204" pitchFamily="34" charset="0"/>
              </a:defRPr>
            </a:lvl1pPr>
            <a:lvl2pPr fontAlgn="ctr">
              <a:buClrTx/>
              <a:buSzTx/>
              <a:buFont typeface="Huawei Sans" panose="020C0503030203020204" pitchFamily="34" charset="0"/>
              <a:buChar char="▫"/>
              <a:defRPr>
                <a:latin typeface="+mn-lt"/>
              </a:defRPr>
            </a:lvl2pPr>
            <a:lvl3pPr>
              <a:defRPr/>
            </a:lvl3pPr>
            <a:lvl5pPr>
              <a:buNone/>
              <a:defRPr/>
            </a:lvl5pPr>
          </a:lstStyle>
          <a:p>
            <a:pPr marL="457200" indent="-457200">
              <a:buSzTx/>
              <a:buFont typeface="+mj-lt"/>
              <a:buAutoNum type="arabicPeriod"/>
            </a:pPr>
            <a:r>
              <a:rPr lang="zh-CN" altLang="en-US" dirty="0"/>
              <a:t>一级目录一</a:t>
            </a:r>
            <a:endParaRPr lang="en-US" altLang="zh-CN" dirty="0"/>
          </a:p>
          <a:p>
            <a:pPr marL="653788" lvl="1" indent="-457017">
              <a:buSzTx/>
              <a:buFont typeface="+mj-lt"/>
              <a:buAutoNum type="arabicPeriod"/>
            </a:pPr>
            <a:endParaRPr lang="en-US" altLang="zh-CN" dirty="0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 dirty="0"/>
              <a:t>一级目录二</a:t>
            </a:r>
            <a:endParaRPr lang="en-US" altLang="zh-CN" dirty="0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 dirty="0"/>
              <a:t>一级目录三</a:t>
            </a:r>
            <a:endParaRPr lang="en-US" altLang="zh-CN" dirty="0"/>
          </a:p>
          <a:p>
            <a:pPr marL="457200" indent="-457200">
              <a:buSzTx/>
              <a:buFont typeface="+mj-lt"/>
              <a:buAutoNum type="arabicPeriod"/>
            </a:pPr>
            <a:r>
              <a:rPr lang="zh-CN" altLang="en-US" dirty="0"/>
              <a:t>一级目录四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5027040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#本节概述和学习目标(可选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内容占位符 6"/>
          <p:cNvSpPr>
            <a:spLocks noGrp="1"/>
          </p:cNvSpPr>
          <p:nvPr>
            <p:ph sz="quarter" idx="10"/>
          </p:nvPr>
        </p:nvSpPr>
        <p:spPr>
          <a:xfrm>
            <a:off x="451878" y="1242452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  <a:lvl2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2pPr>
            <a:lvl3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3pPr>
            <a:lvl4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4pPr>
            <a:lvl5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18ED692C-39CB-4AC0-81F6-D21CDD086EE4}"/>
              </a:ext>
            </a:extLst>
          </p:cNvPr>
          <p:cNvSpPr txBox="1"/>
          <p:nvPr userDrawn="1"/>
        </p:nvSpPr>
        <p:spPr bwMode="auto">
          <a:xfrm>
            <a:off x="1595500" y="408779"/>
            <a:ext cx="9829738" cy="6395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7" rIns="99980" bIns="49987" rtlCol="0">
            <a:spAutoFit/>
          </a:bodyPr>
          <a:lstStyle>
            <a:defPPr>
              <a:defRPr lang="zh-CN"/>
            </a:defPPr>
            <a:lvl1pPr defTabSz="1001624" eaLnBrk="0" hangingPunct="0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Arial" panose="020B0604020202020204" pitchFamily="34" charset="0"/>
              </a:defRPr>
            </a:lvl1pPr>
          </a:lstStyle>
          <a:p>
            <a:pPr lvl="0" fontAlgn="ctr"/>
            <a:r>
              <a:rPr lang="ru-RU" altLang="zh-CN" baseline="0" dirty="0"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Обзор</a:t>
            </a:r>
            <a:r>
              <a:rPr lang="ru-RU" altLang="zh-CN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и цели</a:t>
            </a:r>
            <a:endParaRPr lang="en-US" altLang="zh-CN" baseline="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12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3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735349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#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51877" y="1242453"/>
            <a:ext cx="11306175" cy="4680000"/>
          </a:xfrm>
          <a:prstGeom prst="rect">
            <a:avLst/>
          </a:prstGeom>
        </p:spPr>
        <p:txBody>
          <a:bodyPr/>
          <a:lstStyle>
            <a:lvl1pPr algn="just">
              <a:defRPr baseline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defRPr>
            </a:lvl1pPr>
          </a:lstStyle>
          <a:p>
            <a:r>
              <a:rPr lang="en-US" altLang="zh-CN"/>
              <a:t>Click here to edit</a:t>
            </a:r>
            <a:endParaRPr lang="zh-CN" altLang="en-US"/>
          </a:p>
        </p:txBody>
      </p:sp>
      <p:sp>
        <p:nvSpPr>
          <p:cNvPr id="11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sp>
        <p:nvSpPr>
          <p:cNvPr id="12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baseline="0">
              <a:latin typeface="Huawei Sans" panose="020C0503030203020204" pitchFamily="34" charset="0"/>
              <a:ea typeface="方正兰亭黑简体" panose="02000000000000000000" pitchFamily="2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587388" y="505779"/>
            <a:ext cx="374708" cy="445558"/>
            <a:chOff x="-1647825" y="2492375"/>
            <a:chExt cx="1947863" cy="2316163"/>
          </a:xfrm>
          <a:solidFill>
            <a:schemeClr val="bg1"/>
          </a:solidFill>
        </p:grpSpPr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-1647825" y="2492375"/>
              <a:ext cx="1947863" cy="2316163"/>
            </a:xfrm>
            <a:custGeom>
              <a:avLst/>
              <a:gdLst>
                <a:gd name="T0" fmla="*/ 301 w 2739"/>
                <a:gd name="T1" fmla="*/ 181 h 3258"/>
                <a:gd name="T2" fmla="*/ 182 w 2739"/>
                <a:gd name="T3" fmla="*/ 301 h 3258"/>
                <a:gd name="T4" fmla="*/ 182 w 2739"/>
                <a:gd name="T5" fmla="*/ 2955 h 3258"/>
                <a:gd name="T6" fmla="*/ 262 w 2739"/>
                <a:gd name="T7" fmla="*/ 3068 h 3258"/>
                <a:gd name="T8" fmla="*/ 863 w 2739"/>
                <a:gd name="T9" fmla="*/ 2756 h 3258"/>
                <a:gd name="T10" fmla="*/ 1377 w 2739"/>
                <a:gd name="T11" fmla="*/ 3046 h 3258"/>
                <a:gd name="T12" fmla="*/ 1950 w 2739"/>
                <a:gd name="T13" fmla="*/ 2756 h 3258"/>
                <a:gd name="T14" fmla="*/ 2482 w 2739"/>
                <a:gd name="T15" fmla="*/ 3066 h 3258"/>
                <a:gd name="T16" fmla="*/ 2557 w 2739"/>
                <a:gd name="T17" fmla="*/ 2955 h 3258"/>
                <a:gd name="T18" fmla="*/ 2557 w 2739"/>
                <a:gd name="T19" fmla="*/ 301 h 3258"/>
                <a:gd name="T20" fmla="*/ 2438 w 2739"/>
                <a:gd name="T21" fmla="*/ 181 h 3258"/>
                <a:gd name="T22" fmla="*/ 301 w 2739"/>
                <a:gd name="T23" fmla="*/ 181 h 3258"/>
                <a:gd name="T24" fmla="*/ 2449 w 2739"/>
                <a:gd name="T25" fmla="*/ 3258 h 3258"/>
                <a:gd name="T26" fmla="*/ 1944 w 2739"/>
                <a:gd name="T27" fmla="*/ 2963 h 3258"/>
                <a:gd name="T28" fmla="*/ 1372 w 2739"/>
                <a:gd name="T29" fmla="*/ 3252 h 3258"/>
                <a:gd name="T30" fmla="*/ 860 w 2739"/>
                <a:gd name="T31" fmla="*/ 2963 h 3258"/>
                <a:gd name="T32" fmla="*/ 291 w 2739"/>
                <a:gd name="T33" fmla="*/ 3257 h 3258"/>
                <a:gd name="T34" fmla="*/ 264 w 2739"/>
                <a:gd name="T35" fmla="*/ 3254 h 3258"/>
                <a:gd name="T36" fmla="*/ 0 w 2739"/>
                <a:gd name="T37" fmla="*/ 2955 h 3258"/>
                <a:gd name="T38" fmla="*/ 0 w 2739"/>
                <a:gd name="T39" fmla="*/ 301 h 3258"/>
                <a:gd name="T40" fmla="*/ 301 w 2739"/>
                <a:gd name="T41" fmla="*/ 0 h 3258"/>
                <a:gd name="T42" fmla="*/ 2438 w 2739"/>
                <a:gd name="T43" fmla="*/ 0 h 3258"/>
                <a:gd name="T44" fmla="*/ 2739 w 2739"/>
                <a:gd name="T45" fmla="*/ 301 h 3258"/>
                <a:gd name="T46" fmla="*/ 2739 w 2739"/>
                <a:gd name="T47" fmla="*/ 2955 h 3258"/>
                <a:gd name="T48" fmla="*/ 2480 w 2739"/>
                <a:gd name="T49" fmla="*/ 3253 h 3258"/>
                <a:gd name="T50" fmla="*/ 2449 w 2739"/>
                <a:gd name="T51" fmla="*/ 3258 h 3258"/>
                <a:gd name="T52" fmla="*/ 2449 w 2739"/>
                <a:gd name="T53" fmla="*/ 3258 h 3258"/>
                <a:gd name="T54" fmla="*/ 2449 w 2739"/>
                <a:gd name="T55" fmla="*/ 3258 h 3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39" h="3258">
                  <a:moveTo>
                    <a:pt x="301" y="181"/>
                  </a:moveTo>
                  <a:cubicBezTo>
                    <a:pt x="235" y="182"/>
                    <a:pt x="182" y="235"/>
                    <a:pt x="182" y="301"/>
                  </a:cubicBezTo>
                  <a:cubicBezTo>
                    <a:pt x="182" y="2955"/>
                    <a:pt x="182" y="2955"/>
                    <a:pt x="182" y="2955"/>
                  </a:cubicBezTo>
                  <a:cubicBezTo>
                    <a:pt x="182" y="3007"/>
                    <a:pt x="215" y="3052"/>
                    <a:pt x="262" y="3068"/>
                  </a:cubicBezTo>
                  <a:cubicBezTo>
                    <a:pt x="863" y="2756"/>
                    <a:pt x="863" y="2756"/>
                    <a:pt x="863" y="2756"/>
                  </a:cubicBezTo>
                  <a:cubicBezTo>
                    <a:pt x="1377" y="3046"/>
                    <a:pt x="1377" y="3046"/>
                    <a:pt x="1377" y="3046"/>
                  </a:cubicBezTo>
                  <a:cubicBezTo>
                    <a:pt x="1950" y="2756"/>
                    <a:pt x="1950" y="2756"/>
                    <a:pt x="1950" y="2756"/>
                  </a:cubicBezTo>
                  <a:cubicBezTo>
                    <a:pt x="2482" y="3066"/>
                    <a:pt x="2482" y="3066"/>
                    <a:pt x="2482" y="3066"/>
                  </a:cubicBezTo>
                  <a:cubicBezTo>
                    <a:pt x="2527" y="3048"/>
                    <a:pt x="2557" y="3004"/>
                    <a:pt x="2557" y="2955"/>
                  </a:cubicBezTo>
                  <a:cubicBezTo>
                    <a:pt x="2557" y="301"/>
                    <a:pt x="2557" y="301"/>
                    <a:pt x="2557" y="301"/>
                  </a:cubicBezTo>
                  <a:cubicBezTo>
                    <a:pt x="2557" y="235"/>
                    <a:pt x="2504" y="182"/>
                    <a:pt x="2438" y="181"/>
                  </a:cubicBezTo>
                  <a:lnTo>
                    <a:pt x="301" y="181"/>
                  </a:lnTo>
                  <a:close/>
                  <a:moveTo>
                    <a:pt x="2449" y="3258"/>
                  </a:moveTo>
                  <a:cubicBezTo>
                    <a:pt x="1944" y="2963"/>
                    <a:pt x="1944" y="2963"/>
                    <a:pt x="1944" y="2963"/>
                  </a:cubicBezTo>
                  <a:cubicBezTo>
                    <a:pt x="1372" y="3252"/>
                    <a:pt x="1372" y="3252"/>
                    <a:pt x="1372" y="3252"/>
                  </a:cubicBezTo>
                  <a:cubicBezTo>
                    <a:pt x="860" y="2963"/>
                    <a:pt x="860" y="2963"/>
                    <a:pt x="860" y="2963"/>
                  </a:cubicBezTo>
                  <a:cubicBezTo>
                    <a:pt x="291" y="3257"/>
                    <a:pt x="291" y="3257"/>
                    <a:pt x="291" y="3257"/>
                  </a:cubicBezTo>
                  <a:cubicBezTo>
                    <a:pt x="264" y="3254"/>
                    <a:pt x="264" y="3254"/>
                    <a:pt x="264" y="3254"/>
                  </a:cubicBezTo>
                  <a:cubicBezTo>
                    <a:pt x="113" y="3235"/>
                    <a:pt x="0" y="3107"/>
                    <a:pt x="0" y="2955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135"/>
                    <a:pt x="135" y="0"/>
                    <a:pt x="301" y="0"/>
                  </a:cubicBezTo>
                  <a:cubicBezTo>
                    <a:pt x="2438" y="0"/>
                    <a:pt x="2438" y="0"/>
                    <a:pt x="2438" y="0"/>
                  </a:cubicBezTo>
                  <a:cubicBezTo>
                    <a:pt x="2604" y="0"/>
                    <a:pt x="2739" y="135"/>
                    <a:pt x="2739" y="301"/>
                  </a:cubicBezTo>
                  <a:cubicBezTo>
                    <a:pt x="2739" y="2955"/>
                    <a:pt x="2739" y="2955"/>
                    <a:pt x="2739" y="2955"/>
                  </a:cubicBezTo>
                  <a:cubicBezTo>
                    <a:pt x="2739" y="3105"/>
                    <a:pt x="2628" y="3233"/>
                    <a:pt x="2480" y="3253"/>
                  </a:cubicBezTo>
                  <a:lnTo>
                    <a:pt x="2449" y="3258"/>
                  </a:lnTo>
                  <a:close/>
                  <a:moveTo>
                    <a:pt x="2449" y="3258"/>
                  </a:moveTo>
                  <a:cubicBezTo>
                    <a:pt x="2449" y="3258"/>
                    <a:pt x="2449" y="3258"/>
                    <a:pt x="2449" y="32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-1155700" y="2941638"/>
              <a:ext cx="963613" cy="893763"/>
            </a:xfrm>
            <a:custGeom>
              <a:avLst/>
              <a:gdLst>
                <a:gd name="T0" fmla="*/ 1267 w 1353"/>
                <a:gd name="T1" fmla="*/ 182 h 1256"/>
                <a:gd name="T2" fmla="*/ 87 w 1353"/>
                <a:gd name="T3" fmla="*/ 182 h 1256"/>
                <a:gd name="T4" fmla="*/ 0 w 1353"/>
                <a:gd name="T5" fmla="*/ 91 h 1256"/>
                <a:gd name="T6" fmla="*/ 87 w 1353"/>
                <a:gd name="T7" fmla="*/ 0 h 1256"/>
                <a:gd name="T8" fmla="*/ 1267 w 1353"/>
                <a:gd name="T9" fmla="*/ 0 h 1256"/>
                <a:gd name="T10" fmla="*/ 1353 w 1353"/>
                <a:gd name="T11" fmla="*/ 91 h 1256"/>
                <a:gd name="T12" fmla="*/ 1267 w 1353"/>
                <a:gd name="T13" fmla="*/ 182 h 1256"/>
                <a:gd name="T14" fmla="*/ 1267 w 1353"/>
                <a:gd name="T15" fmla="*/ 719 h 1256"/>
                <a:gd name="T16" fmla="*/ 87 w 1353"/>
                <a:gd name="T17" fmla="*/ 719 h 1256"/>
                <a:gd name="T18" fmla="*/ 0 w 1353"/>
                <a:gd name="T19" fmla="*/ 628 h 1256"/>
                <a:gd name="T20" fmla="*/ 87 w 1353"/>
                <a:gd name="T21" fmla="*/ 537 h 1256"/>
                <a:gd name="T22" fmla="*/ 1267 w 1353"/>
                <a:gd name="T23" fmla="*/ 537 h 1256"/>
                <a:gd name="T24" fmla="*/ 1353 w 1353"/>
                <a:gd name="T25" fmla="*/ 628 h 1256"/>
                <a:gd name="T26" fmla="*/ 1267 w 1353"/>
                <a:gd name="T27" fmla="*/ 719 h 1256"/>
                <a:gd name="T28" fmla="*/ 1267 w 1353"/>
                <a:gd name="T29" fmla="*/ 1256 h 1256"/>
                <a:gd name="T30" fmla="*/ 87 w 1353"/>
                <a:gd name="T31" fmla="*/ 1256 h 1256"/>
                <a:gd name="T32" fmla="*/ 1 w 1353"/>
                <a:gd name="T33" fmla="*/ 1165 h 1256"/>
                <a:gd name="T34" fmla="*/ 87 w 1353"/>
                <a:gd name="T35" fmla="*/ 1075 h 1256"/>
                <a:gd name="T36" fmla="*/ 1267 w 1353"/>
                <a:gd name="T37" fmla="*/ 1075 h 1256"/>
                <a:gd name="T38" fmla="*/ 1352 w 1353"/>
                <a:gd name="T39" fmla="*/ 1165 h 1256"/>
                <a:gd name="T40" fmla="*/ 1267 w 1353"/>
                <a:gd name="T41" fmla="*/ 1256 h 1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3" h="1256">
                  <a:moveTo>
                    <a:pt x="1267" y="182"/>
                  </a:moveTo>
                  <a:cubicBezTo>
                    <a:pt x="87" y="182"/>
                    <a:pt x="87" y="182"/>
                    <a:pt x="87" y="182"/>
                  </a:cubicBezTo>
                  <a:cubicBezTo>
                    <a:pt x="38" y="180"/>
                    <a:pt x="0" y="140"/>
                    <a:pt x="0" y="91"/>
                  </a:cubicBezTo>
                  <a:cubicBezTo>
                    <a:pt x="0" y="42"/>
                    <a:pt x="38" y="2"/>
                    <a:pt x="87" y="0"/>
                  </a:cubicBezTo>
                  <a:cubicBezTo>
                    <a:pt x="1267" y="0"/>
                    <a:pt x="1267" y="0"/>
                    <a:pt x="1267" y="0"/>
                  </a:cubicBezTo>
                  <a:cubicBezTo>
                    <a:pt x="1315" y="2"/>
                    <a:pt x="1353" y="42"/>
                    <a:pt x="1353" y="91"/>
                  </a:cubicBezTo>
                  <a:cubicBezTo>
                    <a:pt x="1353" y="140"/>
                    <a:pt x="1315" y="180"/>
                    <a:pt x="1267" y="182"/>
                  </a:cubicBezTo>
                  <a:moveTo>
                    <a:pt x="1267" y="719"/>
                  </a:moveTo>
                  <a:cubicBezTo>
                    <a:pt x="87" y="719"/>
                    <a:pt x="87" y="719"/>
                    <a:pt x="87" y="719"/>
                  </a:cubicBezTo>
                  <a:cubicBezTo>
                    <a:pt x="38" y="717"/>
                    <a:pt x="0" y="677"/>
                    <a:pt x="0" y="628"/>
                  </a:cubicBezTo>
                  <a:cubicBezTo>
                    <a:pt x="0" y="580"/>
                    <a:pt x="38" y="540"/>
                    <a:pt x="87" y="537"/>
                  </a:cubicBezTo>
                  <a:cubicBezTo>
                    <a:pt x="1267" y="537"/>
                    <a:pt x="1267" y="537"/>
                    <a:pt x="1267" y="537"/>
                  </a:cubicBezTo>
                  <a:cubicBezTo>
                    <a:pt x="1315" y="540"/>
                    <a:pt x="1353" y="580"/>
                    <a:pt x="1353" y="628"/>
                  </a:cubicBezTo>
                  <a:cubicBezTo>
                    <a:pt x="1353" y="677"/>
                    <a:pt x="1315" y="717"/>
                    <a:pt x="1267" y="719"/>
                  </a:cubicBezTo>
                  <a:moveTo>
                    <a:pt x="1267" y="1256"/>
                  </a:moveTo>
                  <a:cubicBezTo>
                    <a:pt x="87" y="1256"/>
                    <a:pt x="87" y="1256"/>
                    <a:pt x="87" y="1256"/>
                  </a:cubicBezTo>
                  <a:cubicBezTo>
                    <a:pt x="39" y="1253"/>
                    <a:pt x="1" y="1213"/>
                    <a:pt x="1" y="1165"/>
                  </a:cubicBezTo>
                  <a:cubicBezTo>
                    <a:pt x="1" y="1117"/>
                    <a:pt x="39" y="1077"/>
                    <a:pt x="87" y="1075"/>
                  </a:cubicBezTo>
                  <a:cubicBezTo>
                    <a:pt x="1267" y="1075"/>
                    <a:pt x="1267" y="1075"/>
                    <a:pt x="1267" y="1075"/>
                  </a:cubicBezTo>
                  <a:cubicBezTo>
                    <a:pt x="1314" y="1077"/>
                    <a:pt x="1352" y="1117"/>
                    <a:pt x="1352" y="1165"/>
                  </a:cubicBezTo>
                  <a:cubicBezTo>
                    <a:pt x="1352" y="1213"/>
                    <a:pt x="1314" y="1253"/>
                    <a:pt x="1267" y="12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aseline="0">
                <a:latin typeface="Huawei Sans" panose="020C0503030203020204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6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10400"/>
            <a:ext cx="9831600" cy="640800"/>
          </a:xfrm>
          <a:noFill/>
          <a:ln w="9525">
            <a:noFill/>
            <a:miter lim="800000"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ctr">
              <a:defRPr lang="zh-CN" altLang="en-US" b="1" kern="0" baseline="0"/>
            </a:lvl1pPr>
          </a:lstStyle>
          <a:p>
            <a:pPr lvl="0"/>
            <a:r>
              <a:rPr lang="en-US" altLang="zh-CN"/>
              <a:t>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9497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#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9"/>
          <p:cNvSpPr/>
          <p:nvPr userDrawn="1"/>
        </p:nvSpPr>
        <p:spPr bwMode="auto">
          <a:xfrm>
            <a:off x="3113" y="296368"/>
            <a:ext cx="1376363" cy="864380"/>
          </a:xfrm>
          <a:custGeom>
            <a:avLst/>
            <a:gdLst>
              <a:gd name="T0" fmla="*/ 756 w 867"/>
              <a:gd name="T1" fmla="*/ 493 h 493"/>
              <a:gd name="T2" fmla="*/ 0 w 867"/>
              <a:gd name="T3" fmla="*/ 493 h 493"/>
              <a:gd name="T4" fmla="*/ 0 w 867"/>
              <a:gd name="T5" fmla="*/ 0 h 493"/>
              <a:gd name="T6" fmla="*/ 756 w 867"/>
              <a:gd name="T7" fmla="*/ 0 h 493"/>
              <a:gd name="T8" fmla="*/ 867 w 867"/>
              <a:gd name="T9" fmla="*/ 248 h 493"/>
              <a:gd name="T10" fmla="*/ 756 w 867"/>
              <a:gd name="T11" fmla="*/ 493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66" h="492">
                <a:moveTo>
                  <a:pt x="756" y="493"/>
                </a:moveTo>
                <a:lnTo>
                  <a:pt x="0" y="493"/>
                </a:lnTo>
                <a:lnTo>
                  <a:pt x="0" y="0"/>
                </a:lnTo>
                <a:lnTo>
                  <a:pt x="756" y="0"/>
                </a:lnTo>
                <a:lnTo>
                  <a:pt x="867" y="248"/>
                </a:lnTo>
                <a:lnTo>
                  <a:pt x="756" y="493"/>
                </a:lnTo>
                <a:close/>
              </a:path>
            </a:pathLst>
          </a:cu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8" name="Freeform 11"/>
          <p:cNvSpPr/>
          <p:nvPr userDrawn="1"/>
        </p:nvSpPr>
        <p:spPr bwMode="auto">
          <a:xfrm>
            <a:off x="1246188" y="296368"/>
            <a:ext cx="233363" cy="864380"/>
          </a:xfrm>
          <a:custGeom>
            <a:avLst/>
            <a:gdLst>
              <a:gd name="T0" fmla="*/ 33 w 147"/>
              <a:gd name="T1" fmla="*/ 0 h 493"/>
              <a:gd name="T2" fmla="*/ 0 w 147"/>
              <a:gd name="T3" fmla="*/ 0 h 493"/>
              <a:gd name="T4" fmla="*/ 114 w 147"/>
              <a:gd name="T5" fmla="*/ 248 h 493"/>
              <a:gd name="T6" fmla="*/ 0 w 147"/>
              <a:gd name="T7" fmla="*/ 493 h 493"/>
              <a:gd name="T8" fmla="*/ 33 w 147"/>
              <a:gd name="T9" fmla="*/ 493 h 493"/>
              <a:gd name="T10" fmla="*/ 147 w 147"/>
              <a:gd name="T11" fmla="*/ 248 h 493"/>
              <a:gd name="T12" fmla="*/ 33 w 147"/>
              <a:gd name="T13" fmla="*/ 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7" h="492">
                <a:moveTo>
                  <a:pt x="33" y="0"/>
                </a:moveTo>
                <a:lnTo>
                  <a:pt x="0" y="0"/>
                </a:lnTo>
                <a:lnTo>
                  <a:pt x="114" y="248"/>
                </a:lnTo>
                <a:lnTo>
                  <a:pt x="0" y="493"/>
                </a:lnTo>
                <a:lnTo>
                  <a:pt x="33" y="493"/>
                </a:lnTo>
                <a:lnTo>
                  <a:pt x="147" y="248"/>
                </a:lnTo>
                <a:lnTo>
                  <a:pt x="33" y="0"/>
                </a:lnTo>
                <a:close/>
              </a:path>
            </a:pathLst>
          </a:custGeom>
          <a:solidFill>
            <a:srgbClr val="0B9CE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9" name="Freeform 12"/>
          <p:cNvSpPr>
            <a:spLocks noEditPoints="1"/>
          </p:cNvSpPr>
          <p:nvPr userDrawn="1"/>
        </p:nvSpPr>
        <p:spPr bwMode="auto">
          <a:xfrm>
            <a:off x="479376" y="474075"/>
            <a:ext cx="508162" cy="508967"/>
          </a:xfrm>
          <a:custGeom>
            <a:avLst/>
            <a:gdLst>
              <a:gd name="T0" fmla="*/ 1433 w 2867"/>
              <a:gd name="T1" fmla="*/ 0 h 2867"/>
              <a:gd name="T2" fmla="*/ 0 w 2867"/>
              <a:gd name="T3" fmla="*/ 1433 h 2867"/>
              <a:gd name="T4" fmla="*/ 1433 w 2867"/>
              <a:gd name="T5" fmla="*/ 2867 h 2867"/>
              <a:gd name="T6" fmla="*/ 2867 w 2867"/>
              <a:gd name="T7" fmla="*/ 1433 h 2867"/>
              <a:gd name="T8" fmla="*/ 1433 w 2867"/>
              <a:gd name="T9" fmla="*/ 0 h 2867"/>
              <a:gd name="T10" fmla="*/ 1433 w 2867"/>
              <a:gd name="T11" fmla="*/ 2662 h 2867"/>
              <a:gd name="T12" fmla="*/ 205 w 2867"/>
              <a:gd name="T13" fmla="*/ 1433 h 2867"/>
              <a:gd name="T14" fmla="*/ 1433 w 2867"/>
              <a:gd name="T15" fmla="*/ 205 h 2867"/>
              <a:gd name="T16" fmla="*/ 2662 w 2867"/>
              <a:gd name="T17" fmla="*/ 1433 h 2867"/>
              <a:gd name="T18" fmla="*/ 1433 w 2867"/>
              <a:gd name="T19" fmla="*/ 2662 h 2867"/>
              <a:gd name="T20" fmla="*/ 2336 w 2867"/>
              <a:gd name="T21" fmla="*/ 2066 h 2867"/>
              <a:gd name="T22" fmla="*/ 523 w 2867"/>
              <a:gd name="T23" fmla="*/ 2066 h 2867"/>
              <a:gd name="T24" fmla="*/ 976 w 2867"/>
              <a:gd name="T25" fmla="*/ 1432 h 2867"/>
              <a:gd name="T26" fmla="*/ 1255 w 2867"/>
              <a:gd name="T27" fmla="*/ 1810 h 2867"/>
              <a:gd name="T28" fmla="*/ 1792 w 2867"/>
              <a:gd name="T29" fmla="*/ 1069 h 2867"/>
              <a:gd name="T30" fmla="*/ 2336 w 2867"/>
              <a:gd name="T31" fmla="*/ 2066 h 2867"/>
              <a:gd name="T32" fmla="*/ 704 w 2867"/>
              <a:gd name="T33" fmla="*/ 978 h 2867"/>
              <a:gd name="T34" fmla="*/ 886 w 2867"/>
              <a:gd name="T35" fmla="*/ 797 h 2867"/>
              <a:gd name="T36" fmla="*/ 1067 w 2867"/>
              <a:gd name="T37" fmla="*/ 978 h 2867"/>
              <a:gd name="T38" fmla="*/ 886 w 2867"/>
              <a:gd name="T39" fmla="*/ 1160 h 2867"/>
              <a:gd name="T40" fmla="*/ 704 w 2867"/>
              <a:gd name="T41" fmla="*/ 978 h 2867"/>
              <a:gd name="T42" fmla="*/ 704 w 2867"/>
              <a:gd name="T43" fmla="*/ 978 h 2867"/>
              <a:gd name="T44" fmla="*/ 704 w 2867"/>
              <a:gd name="T45" fmla="*/ 978 h 2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67" h="2867">
                <a:moveTo>
                  <a:pt x="1433" y="0"/>
                </a:moveTo>
                <a:cubicBezTo>
                  <a:pt x="643" y="0"/>
                  <a:pt x="0" y="643"/>
                  <a:pt x="0" y="1433"/>
                </a:cubicBezTo>
                <a:cubicBezTo>
                  <a:pt x="0" y="2224"/>
                  <a:pt x="643" y="2867"/>
                  <a:pt x="1433" y="2867"/>
                </a:cubicBezTo>
                <a:cubicBezTo>
                  <a:pt x="2224" y="2867"/>
                  <a:pt x="2867" y="2224"/>
                  <a:pt x="2867" y="1433"/>
                </a:cubicBezTo>
                <a:cubicBezTo>
                  <a:pt x="2867" y="643"/>
                  <a:pt x="2224" y="0"/>
                  <a:pt x="1433" y="0"/>
                </a:cubicBezTo>
                <a:close/>
                <a:moveTo>
                  <a:pt x="1433" y="2662"/>
                </a:moveTo>
                <a:cubicBezTo>
                  <a:pt x="756" y="2662"/>
                  <a:pt x="205" y="2111"/>
                  <a:pt x="205" y="1433"/>
                </a:cubicBezTo>
                <a:cubicBezTo>
                  <a:pt x="205" y="756"/>
                  <a:pt x="756" y="205"/>
                  <a:pt x="1433" y="205"/>
                </a:cubicBezTo>
                <a:cubicBezTo>
                  <a:pt x="2111" y="205"/>
                  <a:pt x="2662" y="756"/>
                  <a:pt x="2662" y="1433"/>
                </a:cubicBezTo>
                <a:cubicBezTo>
                  <a:pt x="2662" y="2111"/>
                  <a:pt x="2111" y="2662"/>
                  <a:pt x="1433" y="2662"/>
                </a:cubicBezTo>
                <a:close/>
                <a:moveTo>
                  <a:pt x="2336" y="2066"/>
                </a:moveTo>
                <a:cubicBezTo>
                  <a:pt x="523" y="2066"/>
                  <a:pt x="523" y="2066"/>
                  <a:pt x="523" y="2066"/>
                </a:cubicBezTo>
                <a:cubicBezTo>
                  <a:pt x="976" y="1432"/>
                  <a:pt x="976" y="1432"/>
                  <a:pt x="976" y="1432"/>
                </a:cubicBezTo>
                <a:cubicBezTo>
                  <a:pt x="1255" y="1810"/>
                  <a:pt x="1255" y="1810"/>
                  <a:pt x="1255" y="1810"/>
                </a:cubicBezTo>
                <a:cubicBezTo>
                  <a:pt x="1792" y="1069"/>
                  <a:pt x="1792" y="1069"/>
                  <a:pt x="1792" y="1069"/>
                </a:cubicBezTo>
                <a:lnTo>
                  <a:pt x="2336" y="2066"/>
                </a:lnTo>
                <a:close/>
                <a:moveTo>
                  <a:pt x="704" y="978"/>
                </a:moveTo>
                <a:cubicBezTo>
                  <a:pt x="704" y="878"/>
                  <a:pt x="786" y="797"/>
                  <a:pt x="886" y="797"/>
                </a:cubicBezTo>
                <a:cubicBezTo>
                  <a:pt x="986" y="797"/>
                  <a:pt x="1067" y="878"/>
                  <a:pt x="1067" y="978"/>
                </a:cubicBezTo>
                <a:cubicBezTo>
                  <a:pt x="1067" y="1079"/>
                  <a:pt x="986" y="1160"/>
                  <a:pt x="886" y="1160"/>
                </a:cubicBezTo>
                <a:cubicBezTo>
                  <a:pt x="786" y="1160"/>
                  <a:pt x="704" y="1079"/>
                  <a:pt x="704" y="978"/>
                </a:cubicBezTo>
                <a:close/>
                <a:moveTo>
                  <a:pt x="704" y="978"/>
                </a:moveTo>
                <a:cubicBezTo>
                  <a:pt x="704" y="978"/>
                  <a:pt x="704" y="978"/>
                  <a:pt x="704" y="978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方正兰亭黑简体" panose="02000000000000000000" pitchFamily="2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 hasCustomPrompt="1"/>
          </p:nvPr>
        </p:nvSpPr>
        <p:spPr>
          <a:xfrm>
            <a:off x="1594800" y="410400"/>
            <a:ext cx="9831600" cy="640800"/>
          </a:xfrm>
          <a:noFill/>
          <a:ln w="9525">
            <a:noFill/>
            <a:miter lim="800000"/>
          </a:ln>
        </p:spPr>
        <p:txBody>
          <a:bodyPr vert="horz" wrap="square" lIns="100800" tIns="50400" rIns="100800" bIns="50400" numCol="1" anchor="ctr" anchorCtr="0" compatLnSpc="1">
            <a:prstTxWarp prst="textNoShape">
              <a:avLst/>
            </a:prstTxWarp>
          </a:bodyPr>
          <a:lstStyle>
            <a:lvl1pPr fontAlgn="ctr">
              <a:defRPr lang="zh-CN" altLang="en-US" b="1" kern="0" baseline="0"/>
            </a:lvl1pPr>
          </a:lstStyle>
          <a:p>
            <a:pPr lvl="0"/>
            <a:r>
              <a:rPr lang="en-US" altLang="zh-CN"/>
              <a:t>Title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9340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#全白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2162528" y="4653136"/>
            <a:ext cx="638734" cy="1729234"/>
            <a:chOff x="12162528" y="4653136"/>
            <a:chExt cx="638734" cy="1729234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12029" y="4653136"/>
              <a:ext cx="539729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12029" y="4941964"/>
              <a:ext cx="539729" cy="288000"/>
            </a:xfrm>
            <a:prstGeom prst="rect">
              <a:avLst/>
            </a:prstGeom>
            <a:solidFill>
              <a:srgbClr val="A6D2FF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12029" y="5230066"/>
              <a:ext cx="539729" cy="288000"/>
            </a:xfrm>
            <a:prstGeom prst="rect">
              <a:avLst/>
            </a:prstGeom>
            <a:solidFill>
              <a:srgbClr val="D8D8D8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12029" y="5518168"/>
              <a:ext cx="539729" cy="288000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12029" y="5806270"/>
              <a:ext cx="539729" cy="288000"/>
            </a:xfrm>
            <a:prstGeom prst="rect">
              <a:avLst/>
            </a:prstGeom>
            <a:solidFill>
              <a:srgbClr val="FFFF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BE8A406D-0F03-42D8-9159-77B9DE9EB30E}"/>
                </a:ext>
              </a:extLst>
            </p:cNvPr>
            <p:cNvSpPr/>
            <p:nvPr userDrawn="1"/>
          </p:nvSpPr>
          <p:spPr>
            <a:xfrm>
              <a:off x="12212029" y="6094370"/>
              <a:ext cx="539729" cy="288000"/>
            </a:xfrm>
            <a:prstGeom prst="rect">
              <a:avLst/>
            </a:prstGeom>
            <a:solidFill>
              <a:srgbClr val="FFC00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 fontAlgn="auto">
                <a:buFont typeface="+mj-lt"/>
                <a:buAutoNum type="arabicPeriod"/>
              </a:pPr>
              <a:endParaRPr lang="zh-CN" altLang="en-US" sz="900">
                <a:latin typeface="+mn-lt"/>
                <a:ea typeface="+mn-ea"/>
                <a:cs typeface="Huawei Sans" panose="020C0503030203020204" pitchFamily="34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8" y="4683920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solidFill>
                    <a:schemeClr val="bg1"/>
                  </a:solidFill>
                  <a:latin typeface="+mn-lt"/>
                  <a:ea typeface="+mn-ea"/>
                </a:rPr>
                <a:t>表格表头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162528" y="4972385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表格边框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8" y="5260487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导航灰底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220212" y="5548589"/>
              <a:ext cx="52336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solidFill>
                    <a:schemeClr val="bg1"/>
                  </a:solidFill>
                  <a:latin typeface="+mn-lt"/>
                  <a:ea typeface="+mn-ea"/>
                </a:rPr>
                <a:t>华为红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162528" y="58366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文字底色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DA49D1AE-05B4-4A19-9F6F-8B89D09C41DD}"/>
                </a:ext>
              </a:extLst>
            </p:cNvPr>
            <p:cNvSpPr txBox="1"/>
            <p:nvPr userDrawn="1"/>
          </p:nvSpPr>
          <p:spPr bwMode="auto">
            <a:xfrm>
              <a:off x="12162528" y="6124791"/>
              <a:ext cx="638734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algn="ctr" fontAlgn="auto"/>
              <a:r>
                <a:rPr lang="zh-CN" altLang="en-US" sz="900">
                  <a:latin typeface="+mn-lt"/>
                  <a:ea typeface="+mn-ea"/>
                </a:rPr>
                <a:t>文字边框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4568393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 noChangeArrowheads="1"/>
          </p:cNvSpPr>
          <p:nvPr>
            <p:ph type="title"/>
          </p:nvPr>
        </p:nvSpPr>
        <p:spPr bwMode="auto">
          <a:xfrm>
            <a:off x="869611" y="260649"/>
            <a:ext cx="10323183" cy="868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28" tIns="40064" rIns="80128" bIns="400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</a:t>
            </a:r>
            <a:endParaRPr lang="zh-CN" altLang="en-US"/>
          </a:p>
        </p:txBody>
      </p:sp>
      <p:sp>
        <p:nvSpPr>
          <p:cNvPr id="8" name="Rectangle 57"/>
          <p:cNvSpPr>
            <a:spLocks noGrp="1" noChangeArrowheads="1"/>
          </p:cNvSpPr>
          <p:nvPr>
            <p:ph type="body" idx="1"/>
          </p:nvPr>
        </p:nvSpPr>
        <p:spPr bwMode="auto">
          <a:xfrm>
            <a:off x="448290" y="1248073"/>
            <a:ext cx="11307600" cy="4680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r>
              <a:rPr lang="en-US" altLang="zh-CN"/>
              <a:t>0</a:t>
            </a:r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829" y="6504031"/>
            <a:ext cx="1249200" cy="273343"/>
          </a:xfrm>
          <a:prstGeom prst="rect">
            <a:avLst/>
          </a:prstGeom>
        </p:spPr>
      </p:pic>
      <p:sp>
        <p:nvSpPr>
          <p:cNvPr id="25" name="Rectangle 69"/>
          <p:cNvSpPr>
            <a:spLocks noChangeArrowheads="1"/>
          </p:cNvSpPr>
          <p:nvPr userDrawn="1"/>
        </p:nvSpPr>
        <p:spPr bwMode="auto">
          <a:xfrm>
            <a:off x="119336" y="6500581"/>
            <a:ext cx="716405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ru-RU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Стр.</a:t>
            </a:r>
            <a:r>
              <a:rPr lang="en-US" altLang="zh-CN" sz="1200" baseline="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 </a:t>
            </a:r>
            <a:fld id="{2F2CF7F5-F178-4429-B6CA-28062DF31937}" type="slidenum">
              <a:rPr lang="en-US" altLang="zh-CN" sz="1200" smtClean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pPr defTabSz="801668" eaLnBrk="0" fontAlgn="base" hangingPunct="0">
                <a:defRPr/>
              </a:pPr>
              <a:t>‹#›</a:t>
            </a:fld>
            <a:endParaRPr lang="en-US" altLang="zh-CN" sz="1200" dirty="0">
              <a:latin typeface="Huawei Sans" panose="020C0503030203020204" pitchFamily="34" charset="0"/>
              <a:ea typeface="方正兰亭黑简体" panose="02000000000000000000" pitchFamily="2" charset="-122"/>
              <a:cs typeface="Huawei Sans" panose="020C0503030203020204" pitchFamily="34" charset="0"/>
            </a:endParaRPr>
          </a:p>
        </p:txBody>
      </p:sp>
      <p:sp>
        <p:nvSpPr>
          <p:cNvPr id="26" name="Rectangle 54"/>
          <p:cNvSpPr>
            <a:spLocks noChangeArrowheads="1"/>
          </p:cNvSpPr>
          <p:nvPr userDrawn="1"/>
        </p:nvSpPr>
        <p:spPr bwMode="auto">
          <a:xfrm>
            <a:off x="947428" y="6500581"/>
            <a:ext cx="4704805" cy="26555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80101" tIns="40052" rIns="80101" bIns="40052">
            <a:spAutoFit/>
          </a:bodyPr>
          <a:lstStyle/>
          <a:p>
            <a:pPr defTabSz="801668" eaLnBrk="0" fontAlgn="base" hangingPunct="0">
              <a:defRPr/>
            </a:pP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© 2020 Huawei Technologies Co., Ltd. </a:t>
            </a:r>
            <a:r>
              <a:rPr lang="ru-RU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Все права защищены</a:t>
            </a:r>
            <a:r>
              <a:rPr lang="en-US" altLang="zh-CN" sz="1200" dirty="0">
                <a:latin typeface="Huawei Sans" panose="020C0503030203020204" pitchFamily="34" charset="0"/>
                <a:ea typeface="方正兰亭黑简体" panose="02000000000000000000" pitchFamily="2" charset="-122"/>
                <a:cs typeface="Huawei Sans" panose="020C0503030203020204" pitchFamily="34" charset="0"/>
              </a:rPr>
              <a:t>. 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12162526" y="3916624"/>
            <a:ext cx="1088654" cy="2144829"/>
            <a:chOff x="12162526" y="3916624"/>
            <a:chExt cx="1088654" cy="214482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32AEB80E-D574-4C1A-9EB9-3369A2BB96C5}"/>
                </a:ext>
              </a:extLst>
            </p:cNvPr>
            <p:cNvSpPr/>
            <p:nvPr userDrawn="1"/>
          </p:nvSpPr>
          <p:spPr>
            <a:xfrm>
              <a:off x="12246898" y="3916624"/>
              <a:ext cx="919908" cy="288726"/>
            </a:xfrm>
            <a:prstGeom prst="rect">
              <a:avLst/>
            </a:prstGeom>
            <a:solidFill>
              <a:srgbClr val="00B0F0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E94F5345-F49B-42D0-B35C-CA4FB19A3DA6}"/>
                </a:ext>
              </a:extLst>
            </p:cNvPr>
            <p:cNvSpPr/>
            <p:nvPr userDrawn="1"/>
          </p:nvSpPr>
          <p:spPr>
            <a:xfrm>
              <a:off x="12246898" y="4205452"/>
              <a:ext cx="919908" cy="288000"/>
            </a:xfrm>
            <a:prstGeom prst="rect">
              <a:avLst/>
            </a:prstGeom>
            <a:solidFill>
              <a:srgbClr val="99DFF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BA62EB75-581F-4CD2-92A6-87BDFE3BDBC3}"/>
                </a:ext>
              </a:extLst>
            </p:cNvPr>
            <p:cNvSpPr/>
            <p:nvPr userDrawn="1"/>
          </p:nvSpPr>
          <p:spPr>
            <a:xfrm>
              <a:off x="12246898" y="4493554"/>
              <a:ext cx="919908" cy="288000"/>
            </a:xfrm>
            <a:prstGeom prst="rect">
              <a:avLst/>
            </a:prstGeom>
            <a:solidFill>
              <a:srgbClr val="D9D9D9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4781656"/>
              <a:ext cx="919908" cy="288000"/>
            </a:xfrm>
            <a:prstGeom prst="rect">
              <a:avLst/>
            </a:prstGeom>
            <a:solidFill>
              <a:srgbClr val="EC7061">
                <a:lumMod val="100000"/>
              </a:srgbClr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069758"/>
              <a:ext cx="919908" cy="288000"/>
            </a:xfrm>
            <a:prstGeom prst="rect">
              <a:avLst/>
            </a:prstGeom>
            <a:solidFill>
              <a:srgbClr val="F4FBFE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98A3A11A-AB61-497E-B3AE-12E999A6BBBA}"/>
                </a:ext>
              </a:extLst>
            </p:cNvPr>
            <p:cNvSpPr txBox="1"/>
            <p:nvPr userDrawn="1"/>
          </p:nvSpPr>
          <p:spPr bwMode="auto">
            <a:xfrm>
              <a:off x="12162529" y="3947408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表格表头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CF824ACE-31EE-452D-A81D-32E189AFE158}"/>
                </a:ext>
              </a:extLst>
            </p:cNvPr>
            <p:cNvSpPr txBox="1"/>
            <p:nvPr userDrawn="1"/>
          </p:nvSpPr>
          <p:spPr bwMode="auto">
            <a:xfrm>
              <a:off x="12249538" y="4235890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文字边框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="" xmlns:a16="http://schemas.microsoft.com/office/drawing/2014/main" id="{7399143C-FDAD-45F1-BC44-030BD92ABA98}"/>
                </a:ext>
              </a:extLst>
            </p:cNvPr>
            <p:cNvSpPr txBox="1"/>
            <p:nvPr userDrawn="1"/>
          </p:nvSpPr>
          <p:spPr bwMode="auto">
            <a:xfrm>
              <a:off x="12162526" y="4523977"/>
              <a:ext cx="1088651" cy="22715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导航灰底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457445" y="4812094"/>
              <a:ext cx="498816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红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249538" y="5100196"/>
              <a:ext cx="91463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表格</a:t>
              </a:r>
              <a:r>
                <a:rPr kumimoji="0" lang="en-US" altLang="zh-CN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/</a:t>
              </a: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文字底色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246898" y="5485453"/>
              <a:ext cx="461833" cy="288000"/>
            </a:xfrm>
            <a:prstGeom prst="rect">
              <a:avLst/>
            </a:prstGeom>
            <a:solidFill>
              <a:srgbClr val="FFF2CC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BE210CD8-3823-4C2E-B3EA-E42C40CFB29F}"/>
                </a:ext>
              </a:extLst>
            </p:cNvPr>
            <p:cNvSpPr/>
            <p:nvPr userDrawn="1"/>
          </p:nvSpPr>
          <p:spPr>
            <a:xfrm>
              <a:off x="12708730" y="5485453"/>
              <a:ext cx="458075" cy="288000"/>
            </a:xfrm>
            <a:prstGeom prst="rect">
              <a:avLst/>
            </a:prstGeom>
            <a:solidFill>
              <a:srgbClr val="FFD17D"/>
            </a:solidFill>
          </p:spPr>
          <p:txBody>
            <a:bodyPr wrap="none" rtlCol="0" anchor="ctr">
              <a:noAutofit/>
            </a:bodyPr>
            <a:lstStyle/>
            <a:p>
              <a:pPr marL="342763" indent="-342763" algn="ctr">
                <a:buFont typeface="+mj-lt"/>
                <a:buAutoNum type="arabicPeriod"/>
              </a:pPr>
              <a:endParaRPr lang="zh-CN" altLang="en-US" sz="900">
                <a:solidFill>
                  <a:prstClr val="black"/>
                </a:solidFill>
                <a:cs typeface="Courier New" panose="02070309020205020404" pitchFamily="49" charset="0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B9CBC549-23CA-4012-B493-FF768D1829F1}"/>
                </a:ext>
              </a:extLst>
            </p:cNvPr>
            <p:cNvSpPr txBox="1"/>
            <p:nvPr userDrawn="1"/>
          </p:nvSpPr>
          <p:spPr bwMode="auto">
            <a:xfrm>
              <a:off x="12502813" y="5515891"/>
              <a:ext cx="408083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rPr>
                <a:t>备用</a:t>
              </a: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947DE7E3-EC9F-4331-B252-7BCE51B7F0DA}"/>
                </a:ext>
              </a:extLst>
            </p:cNvPr>
            <p:cNvSpPr/>
            <p:nvPr userDrawn="1"/>
          </p:nvSpPr>
          <p:spPr>
            <a:xfrm>
              <a:off x="12246898" y="5773453"/>
              <a:ext cx="919908" cy="288000"/>
            </a:xfrm>
            <a:prstGeom prst="rect">
              <a:avLst/>
            </a:prstGeom>
            <a:solidFill>
              <a:srgbClr val="8BC9A0"/>
            </a:solidFill>
          </p:spPr>
          <p:txBody>
            <a:bodyPr wrap="none" rtlCol="0" anchor="ctr">
              <a:noAutofit/>
            </a:bodyPr>
            <a:lstStyle/>
            <a:p>
              <a:pPr marL="342763" marR="0" lvl="0" indent="-342763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+mj-lt"/>
                <a:buAutoNum type="arabicPeriod"/>
                <a:defRPr/>
              </a:pPr>
              <a:endPara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ourier New" panose="02070309020205020404" pitchFamily="49" charset="0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308D80BD-0AC4-4D30-BDF8-F241047905A7}"/>
                </a:ext>
              </a:extLst>
            </p:cNvPr>
            <p:cNvSpPr txBox="1"/>
            <p:nvPr userDrawn="1"/>
          </p:nvSpPr>
          <p:spPr bwMode="auto">
            <a:xfrm>
              <a:off x="12560520" y="5813738"/>
              <a:ext cx="292666" cy="22712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vert="horz" wrap="none" lIns="87768" tIns="43884" rIns="87768" bIns="43884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9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绿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4992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  <p:sldLayoutId id="2147483853" r:id="rId12"/>
    <p:sldLayoutId id="2147483854" r:id="rId13"/>
    <p:sldLayoutId id="2147483855" r:id="rId14"/>
    <p:sldLayoutId id="2147483856" r:id="rId15"/>
  </p:sldLayoutIdLst>
  <p:transition/>
  <p:txStyles>
    <p:titleStyle>
      <a:lvl1pPr algn="l" defTabSz="914034" rtl="0" eaLnBrk="1" fontAlgn="ctr" latinLnBrk="0" hangingPunct="1">
        <a:lnSpc>
          <a:spcPct val="90000"/>
        </a:lnSpc>
        <a:spcBef>
          <a:spcPct val="0"/>
        </a:spcBef>
        <a:buNone/>
        <a:defRPr sz="34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j-cs"/>
        </a:defRPr>
      </a:lvl1pPr>
    </p:titleStyle>
    <p:bodyStyle>
      <a:lvl1pPr marL="302279" indent="-302279" algn="l" defTabSz="914034" rtl="0" eaLnBrk="1" fontAlgn="ctr" latinLnBrk="0" hangingPunct="1">
        <a:lnSpc>
          <a:spcPct val="140000"/>
        </a:lnSpc>
        <a:spcBef>
          <a:spcPts val="792"/>
        </a:spcBef>
        <a:buSzPct val="50000"/>
        <a:buFont typeface="Wingdings" panose="05000000000000000000" pitchFamily="2" charset="2"/>
        <a:buChar char="l"/>
        <a:defRPr sz="21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1pPr>
      <a:lvl2pPr marL="654938" indent="-251899" algn="l" defTabSz="914034" rtl="0" eaLnBrk="1" fontAlgn="ctr" latinLnBrk="0" hangingPunct="1">
        <a:lnSpc>
          <a:spcPct val="140000"/>
        </a:lnSpc>
        <a:spcBef>
          <a:spcPts val="720"/>
        </a:spcBef>
        <a:buClrTx/>
        <a:buSzPct val="50000"/>
        <a:buFont typeface="Wingdings" panose="05000000000000000000" pitchFamily="2" charset="2"/>
        <a:buChar char="p"/>
        <a:defRPr sz="19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2pPr>
      <a:lvl3pPr marL="1003998" indent="-201519" algn="l" defTabSz="914034" rtl="0" eaLnBrk="1" fontAlgn="ctr" latinLnBrk="0" hangingPunct="1">
        <a:lnSpc>
          <a:spcPct val="140000"/>
        </a:lnSpc>
        <a:spcBef>
          <a:spcPts val="648"/>
        </a:spcBef>
        <a:buClrTx/>
        <a:buSzPct val="50000"/>
        <a:buFont typeface="Wingdings" panose="05000000000000000000" pitchFamily="2" charset="2"/>
        <a:buChar char="n"/>
        <a:defRPr sz="17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3pPr>
      <a:lvl4pPr marL="1399840" indent="-197921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−"/>
        <a:defRPr sz="15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4pPr>
      <a:lvl5pPr marL="1802879" indent="-201519" algn="l" defTabSz="914034" rtl="0" eaLnBrk="1" fontAlgn="ctr" latinLnBrk="0" hangingPunct="1">
        <a:lnSpc>
          <a:spcPct val="140000"/>
        </a:lnSpc>
        <a:spcBef>
          <a:spcPts val="576"/>
        </a:spcBef>
        <a:buFont typeface="Huawei Sans" panose="020C0503030203020204" pitchFamily="34" charset="0"/>
        <a:buChar char="~"/>
        <a:defRPr sz="1399" kern="1200">
          <a:solidFill>
            <a:schemeClr val="tx1"/>
          </a:solidFill>
          <a:latin typeface="Huawei Sans" panose="020C0503030203020204" pitchFamily="34" charset="0"/>
          <a:ea typeface="方正兰亭黑简体" panose="02000000000000000000" pitchFamily="2" charset="-122"/>
          <a:cs typeface="+mn-cs"/>
        </a:defRPr>
      </a:lvl5pPr>
      <a:lvl6pPr marL="2513594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611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628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646" indent="-228509" algn="l" defTabSz="91403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1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034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051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068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086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103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120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137" algn="l" defTabSz="914034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>
          <p15:clr>
            <a:srgbClr val="F26B43"/>
          </p15:clr>
        </p15:guide>
        <p15:guide id="2" pos="7401">
          <p15:clr>
            <a:srgbClr val="F26B43"/>
          </p15:clr>
        </p15:guide>
        <p15:guide id="3" orient="horz" pos="2341">
          <p15:clr>
            <a:srgbClr val="F26B43"/>
          </p15:clr>
        </p15:guide>
        <p15:guide id="4" orient="horz" pos="4020">
          <p15:clr>
            <a:srgbClr val="F26B43"/>
          </p15:clr>
        </p15:guide>
        <p15:guide id="5" orient="horz" pos="777">
          <p15:clr>
            <a:srgbClr val="F26B43"/>
          </p15:clr>
        </p15:guide>
        <p15:guide id="6" pos="3840">
          <p15:clr>
            <a:srgbClr val="F26B43"/>
          </p15:clr>
        </p15:guide>
        <p15:guide id="7" orient="horz" pos="4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2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2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9.png"/><Relationship Id="rId10" Type="http://schemas.openxmlformats.org/officeDocument/2006/relationships/image" Target="../media/image4.png"/><Relationship Id="rId4" Type="http://schemas.openxmlformats.org/officeDocument/2006/relationships/image" Target="../media/image28.png"/><Relationship Id="rId9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" Type="http://schemas.openxmlformats.org/officeDocument/2006/relationships/image" Target="../media/image4.pn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24" Type="http://schemas.openxmlformats.org/officeDocument/2006/relationships/image" Target="../media/image25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4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ru-RU" dirty="0">
                <a:latin typeface="+mn-ea"/>
                <a:ea typeface="+mn-ea"/>
              </a:rPr>
              <a:t>Сети передачи данных. Основы.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3702253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398"/>
            <a:ext cx="10222062" cy="640800"/>
          </a:xfrm>
        </p:spPr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Концепция сети передачи данных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173565" y="1832962"/>
            <a:ext cx="2756331" cy="1463546"/>
          </a:xfrm>
          <a:prstGeom prst="roundRect">
            <a:avLst>
              <a:gd name="adj" fmla="val 3015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147155" y="3995654"/>
            <a:ext cx="2184265" cy="2375234"/>
          </a:xfrm>
          <a:prstGeom prst="roundRect">
            <a:avLst>
              <a:gd name="adj" fmla="val 3015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808607" y="3995654"/>
            <a:ext cx="2184265" cy="2376263"/>
          </a:xfrm>
          <a:prstGeom prst="roundRect">
            <a:avLst>
              <a:gd name="adj" fmla="val 3015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453755" y="3995654"/>
            <a:ext cx="2184265" cy="2376263"/>
          </a:xfrm>
          <a:prstGeom prst="roundRect">
            <a:avLst>
              <a:gd name="adj" fmla="val 3015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>
            <a:stCxn id="118" idx="3"/>
          </p:cNvCxnSpPr>
          <p:nvPr/>
        </p:nvCxnSpPr>
        <p:spPr>
          <a:xfrm>
            <a:off x="6096000" y="2267667"/>
            <a:ext cx="1150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119" idx="3"/>
          </p:cNvCxnSpPr>
          <p:nvPr/>
        </p:nvCxnSpPr>
        <p:spPr>
          <a:xfrm>
            <a:off x="6096000" y="2936575"/>
            <a:ext cx="12211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104" idx="1"/>
            <a:endCxn id="102" idx="3"/>
          </p:cNvCxnSpPr>
          <p:nvPr/>
        </p:nvCxnSpPr>
        <p:spPr>
          <a:xfrm>
            <a:off x="6374543" y="2688767"/>
            <a:ext cx="1347581" cy="6038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104" idx="1"/>
            <a:endCxn id="103" idx="3"/>
          </p:cNvCxnSpPr>
          <p:nvPr/>
        </p:nvCxnSpPr>
        <p:spPr>
          <a:xfrm>
            <a:off x="6374543" y="2688767"/>
            <a:ext cx="2861820" cy="60384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459133" y="1582875"/>
            <a:ext cx="1499380" cy="751490"/>
            <a:chOff x="6600056" y="4353447"/>
            <a:chExt cx="1296144" cy="833967"/>
          </a:xfrm>
        </p:grpSpPr>
        <p:cxnSp>
          <p:nvCxnSpPr>
            <p:cNvPr id="10" name="直接连接符 9"/>
            <p:cNvCxnSpPr/>
            <p:nvPr/>
          </p:nvCxnSpPr>
          <p:spPr>
            <a:xfrm flipH="1">
              <a:off x="6600056" y="4353447"/>
              <a:ext cx="648072" cy="8339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248128" y="4353447"/>
              <a:ext cx="648072" cy="83396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直接连接符 15"/>
          <p:cNvCxnSpPr>
            <a:stCxn id="102" idx="3"/>
            <a:endCxn id="106" idx="1"/>
          </p:cNvCxnSpPr>
          <p:nvPr/>
        </p:nvCxnSpPr>
        <p:spPr>
          <a:xfrm flipH="1">
            <a:off x="4881429" y="3292608"/>
            <a:ext cx="2840695" cy="10582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03" idx="1"/>
            <a:endCxn id="110" idx="3"/>
          </p:cNvCxnSpPr>
          <p:nvPr/>
        </p:nvCxnSpPr>
        <p:spPr>
          <a:xfrm>
            <a:off x="8696363" y="3292608"/>
            <a:ext cx="2853210" cy="10582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103" idx="3"/>
            <a:endCxn id="105" idx="1"/>
          </p:cNvCxnSpPr>
          <p:nvPr/>
        </p:nvCxnSpPr>
        <p:spPr>
          <a:xfrm flipH="1">
            <a:off x="6374543" y="3292608"/>
            <a:ext cx="2861820" cy="10582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02" idx="1"/>
            <a:endCxn id="109" idx="3"/>
          </p:cNvCxnSpPr>
          <p:nvPr/>
        </p:nvCxnSpPr>
        <p:spPr>
          <a:xfrm>
            <a:off x="7182124" y="3292608"/>
            <a:ext cx="2876017" cy="105827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100" idx="3"/>
            <a:endCxn id="101" idx="1"/>
          </p:cNvCxnSpPr>
          <p:nvPr/>
        </p:nvCxnSpPr>
        <p:spPr>
          <a:xfrm>
            <a:off x="7722124" y="2406011"/>
            <a:ext cx="974239" cy="0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7600732" y="3252368"/>
            <a:ext cx="1219400" cy="72304"/>
            <a:chOff x="1190646" y="4299695"/>
            <a:chExt cx="2376264" cy="72304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1190646" y="4299695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90646" y="4371999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直接连接符 25"/>
          <p:cNvCxnSpPr>
            <a:stCxn id="100" idx="2"/>
            <a:endCxn id="107" idx="0"/>
          </p:cNvCxnSpPr>
          <p:nvPr/>
        </p:nvCxnSpPr>
        <p:spPr>
          <a:xfrm flipH="1">
            <a:off x="7452124" y="2627098"/>
            <a:ext cx="0" cy="15023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01" idx="2"/>
            <a:endCxn id="108" idx="0"/>
          </p:cNvCxnSpPr>
          <p:nvPr/>
        </p:nvCxnSpPr>
        <p:spPr>
          <a:xfrm flipH="1">
            <a:off x="8966363" y="2627098"/>
            <a:ext cx="0" cy="15023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641966" y="5152899"/>
            <a:ext cx="0" cy="72276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150123" y="4572278"/>
            <a:ext cx="2613" cy="4963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05" idx="3"/>
            <a:endCxn id="111" idx="1"/>
          </p:cNvCxnSpPr>
          <p:nvPr/>
        </p:nvCxnSpPr>
        <p:spPr>
          <a:xfrm flipH="1">
            <a:off x="4881429" y="4350878"/>
            <a:ext cx="2033114" cy="9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106" idx="1"/>
            <a:endCxn id="112" idx="3"/>
          </p:cNvCxnSpPr>
          <p:nvPr/>
        </p:nvCxnSpPr>
        <p:spPr>
          <a:xfrm>
            <a:off x="4881429" y="4350878"/>
            <a:ext cx="2033114" cy="9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5278158" y="4317543"/>
            <a:ext cx="1219400" cy="72304"/>
            <a:chOff x="1190646" y="4299695"/>
            <a:chExt cx="2376264" cy="7230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190646" y="4299695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1190646" y="4371999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5564692" y="5056424"/>
            <a:ext cx="3626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</a:p>
        </p:txBody>
      </p:sp>
      <p:cxnSp>
        <p:nvCxnSpPr>
          <p:cNvPr id="44" name="直接连接符 43"/>
          <p:cNvCxnSpPr>
            <a:stCxn id="107" idx="2"/>
            <a:endCxn id="113" idx="0"/>
          </p:cNvCxnSpPr>
          <p:nvPr/>
        </p:nvCxnSpPr>
        <p:spPr>
          <a:xfrm flipH="1">
            <a:off x="7452124" y="4572278"/>
            <a:ext cx="0" cy="4963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108" idx="2"/>
            <a:endCxn id="114" idx="0"/>
          </p:cNvCxnSpPr>
          <p:nvPr/>
        </p:nvCxnSpPr>
        <p:spPr>
          <a:xfrm flipH="1">
            <a:off x="8966363" y="4572278"/>
            <a:ext cx="0" cy="4963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07" idx="1"/>
            <a:endCxn id="114" idx="3"/>
          </p:cNvCxnSpPr>
          <p:nvPr/>
        </p:nvCxnSpPr>
        <p:spPr>
          <a:xfrm>
            <a:off x="7182124" y="4350878"/>
            <a:ext cx="2054239" cy="9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113" idx="1"/>
            <a:endCxn id="108" idx="3"/>
          </p:cNvCxnSpPr>
          <p:nvPr/>
        </p:nvCxnSpPr>
        <p:spPr>
          <a:xfrm flipV="1">
            <a:off x="7182124" y="4350878"/>
            <a:ext cx="2054239" cy="9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7600732" y="4317543"/>
            <a:ext cx="1219400" cy="72304"/>
            <a:chOff x="1190646" y="4299695"/>
            <a:chExt cx="2376264" cy="72304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190646" y="4299695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190646" y="4371999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/>
          <p:cNvSpPr txBox="1"/>
          <p:nvPr/>
        </p:nvSpPr>
        <p:spPr>
          <a:xfrm>
            <a:off x="7896630" y="5064810"/>
            <a:ext cx="3626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</a:p>
        </p:txBody>
      </p:sp>
      <p:cxnSp>
        <p:nvCxnSpPr>
          <p:cNvPr id="57" name="直接连接符 56"/>
          <p:cNvCxnSpPr>
            <a:stCxn id="109" idx="2"/>
            <a:endCxn id="115" idx="0"/>
          </p:cNvCxnSpPr>
          <p:nvPr/>
        </p:nvCxnSpPr>
        <p:spPr>
          <a:xfrm flipH="1">
            <a:off x="9788141" y="4572278"/>
            <a:ext cx="0" cy="4963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110" idx="2"/>
            <a:endCxn id="116" idx="0"/>
          </p:cNvCxnSpPr>
          <p:nvPr/>
        </p:nvCxnSpPr>
        <p:spPr>
          <a:xfrm flipH="1">
            <a:off x="11279573" y="4572278"/>
            <a:ext cx="0" cy="4963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109" idx="1"/>
            <a:endCxn id="116" idx="3"/>
          </p:cNvCxnSpPr>
          <p:nvPr/>
        </p:nvCxnSpPr>
        <p:spPr>
          <a:xfrm>
            <a:off x="9518141" y="4350878"/>
            <a:ext cx="2031432" cy="9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115" idx="1"/>
            <a:endCxn id="110" idx="3"/>
          </p:cNvCxnSpPr>
          <p:nvPr/>
        </p:nvCxnSpPr>
        <p:spPr>
          <a:xfrm flipV="1">
            <a:off x="9518141" y="4350878"/>
            <a:ext cx="2031432" cy="9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9923306" y="4317543"/>
            <a:ext cx="1219400" cy="72304"/>
            <a:chOff x="1190646" y="4299695"/>
            <a:chExt cx="2376264" cy="72304"/>
          </a:xfrm>
        </p:grpSpPr>
        <p:cxnSp>
          <p:nvCxnSpPr>
            <p:cNvPr id="62" name="直接连接符 61"/>
            <p:cNvCxnSpPr/>
            <p:nvPr/>
          </p:nvCxnSpPr>
          <p:spPr>
            <a:xfrm>
              <a:off x="1190646" y="4299695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1190646" y="4371999"/>
              <a:ext cx="2376264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7519637" y="1312242"/>
            <a:ext cx="1300495" cy="608825"/>
            <a:chOff x="7519637" y="1312242"/>
            <a:chExt cx="1300495" cy="608825"/>
          </a:xfrm>
        </p:grpSpPr>
        <p:sp>
          <p:nvSpPr>
            <p:cNvPr id="122" name="任意多边形 121"/>
            <p:cNvSpPr/>
            <p:nvPr/>
          </p:nvSpPr>
          <p:spPr>
            <a:xfrm>
              <a:off x="7718163" y="1312242"/>
              <a:ext cx="959978" cy="608825"/>
            </a:xfrm>
            <a:custGeom>
              <a:avLst/>
              <a:gdLst>
                <a:gd name="connsiteX0" fmla="*/ 532724 w 1247922"/>
                <a:gd name="connsiteY0" fmla="*/ 0 h 834397"/>
                <a:gd name="connsiteX1" fmla="*/ 694518 w 1247922"/>
                <a:gd name="connsiteY1" fmla="*/ 49421 h 834397"/>
                <a:gd name="connsiteX2" fmla="*/ 733395 w 1247922"/>
                <a:gd name="connsiteY2" fmla="*/ 81498 h 834397"/>
                <a:gd name="connsiteX3" fmla="*/ 749230 w 1247922"/>
                <a:gd name="connsiteY3" fmla="*/ 76583 h 834397"/>
                <a:gd name="connsiteX4" fmla="*/ 793903 w 1247922"/>
                <a:gd name="connsiteY4" fmla="*/ 72079 h 834397"/>
                <a:gd name="connsiteX5" fmla="*/ 998149 w 1247922"/>
                <a:gd name="connsiteY5" fmla="*/ 207463 h 834397"/>
                <a:gd name="connsiteX6" fmla="*/ 1002990 w 1247922"/>
                <a:gd name="connsiteY6" fmla="*/ 231436 h 834397"/>
                <a:gd name="connsiteX7" fmla="*/ 1004804 w 1247922"/>
                <a:gd name="connsiteY7" fmla="*/ 231619 h 834397"/>
                <a:gd name="connsiteX8" fmla="*/ 1247922 w 1247922"/>
                <a:gd name="connsiteY8" fmla="*/ 529915 h 834397"/>
                <a:gd name="connsiteX9" fmla="*/ 1004804 w 1247922"/>
                <a:gd name="connsiteY9" fmla="*/ 828211 h 834397"/>
                <a:gd name="connsiteX10" fmla="*/ 952069 w 1247922"/>
                <a:gd name="connsiteY10" fmla="*/ 833527 h 834397"/>
                <a:gd name="connsiteX11" fmla="*/ 952069 w 1247922"/>
                <a:gd name="connsiteY11" fmla="*/ 834396 h 834397"/>
                <a:gd name="connsiteX12" fmla="*/ 943450 w 1247922"/>
                <a:gd name="connsiteY12" fmla="*/ 834396 h 834397"/>
                <a:gd name="connsiteX13" fmla="*/ 943440 w 1247922"/>
                <a:gd name="connsiteY13" fmla="*/ 834397 h 834397"/>
                <a:gd name="connsiteX14" fmla="*/ 943430 w 1247922"/>
                <a:gd name="connsiteY14" fmla="*/ 834396 h 834397"/>
                <a:gd name="connsiteX15" fmla="*/ 336399 w 1247922"/>
                <a:gd name="connsiteY15" fmla="*/ 834396 h 834397"/>
                <a:gd name="connsiteX16" fmla="*/ 332170 w 1247922"/>
                <a:gd name="connsiteY16" fmla="*/ 834396 h 834397"/>
                <a:gd name="connsiteX17" fmla="*/ 332170 w 1247922"/>
                <a:gd name="connsiteY17" fmla="*/ 833980 h 834397"/>
                <a:gd name="connsiteX18" fmla="*/ 268603 w 1247922"/>
                <a:gd name="connsiteY18" fmla="*/ 827723 h 834397"/>
                <a:gd name="connsiteX19" fmla="*/ 0 w 1247922"/>
                <a:gd name="connsiteY19" fmla="*/ 505953 h 834397"/>
                <a:gd name="connsiteX20" fmla="*/ 205457 w 1247922"/>
                <a:gd name="connsiteY20" fmla="*/ 203321 h 834397"/>
                <a:gd name="connsiteX21" fmla="*/ 263275 w 1247922"/>
                <a:gd name="connsiteY21" fmla="*/ 185798 h 834397"/>
                <a:gd name="connsiteX22" fmla="*/ 266087 w 1247922"/>
                <a:gd name="connsiteY22" fmla="*/ 176739 h 834397"/>
                <a:gd name="connsiteX23" fmla="*/ 532724 w 1247922"/>
                <a:gd name="connsiteY23" fmla="*/ 0 h 83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47922" h="834396">
                  <a:moveTo>
                    <a:pt x="532724" y="0"/>
                  </a:moveTo>
                  <a:cubicBezTo>
                    <a:pt x="592656" y="0"/>
                    <a:pt x="648333" y="18219"/>
                    <a:pt x="694518" y="49421"/>
                  </a:cubicBezTo>
                  <a:lnTo>
                    <a:pt x="733395" y="81498"/>
                  </a:lnTo>
                  <a:lnTo>
                    <a:pt x="749230" y="76583"/>
                  </a:lnTo>
                  <a:cubicBezTo>
                    <a:pt x="763659" y="73630"/>
                    <a:pt x="778600" y="72079"/>
                    <a:pt x="793903" y="72079"/>
                  </a:cubicBezTo>
                  <a:cubicBezTo>
                    <a:pt x="885720" y="72079"/>
                    <a:pt x="964499" y="127903"/>
                    <a:pt x="998149" y="207463"/>
                  </a:cubicBezTo>
                  <a:lnTo>
                    <a:pt x="1002990" y="231436"/>
                  </a:lnTo>
                  <a:lnTo>
                    <a:pt x="1004804" y="231619"/>
                  </a:lnTo>
                  <a:cubicBezTo>
                    <a:pt x="1143551" y="260011"/>
                    <a:pt x="1247922" y="382774"/>
                    <a:pt x="1247922" y="529915"/>
                  </a:cubicBezTo>
                  <a:cubicBezTo>
                    <a:pt x="1247922" y="677056"/>
                    <a:pt x="1143551" y="799819"/>
                    <a:pt x="1004804" y="828211"/>
                  </a:cubicBezTo>
                  <a:lnTo>
                    <a:pt x="952069" y="833527"/>
                  </a:lnTo>
                  <a:lnTo>
                    <a:pt x="952069" y="834396"/>
                  </a:lnTo>
                  <a:lnTo>
                    <a:pt x="943450" y="834396"/>
                  </a:lnTo>
                  <a:lnTo>
                    <a:pt x="943440" y="834397"/>
                  </a:lnTo>
                  <a:lnTo>
                    <a:pt x="943430" y="834396"/>
                  </a:lnTo>
                  <a:lnTo>
                    <a:pt x="336399" y="834396"/>
                  </a:lnTo>
                  <a:lnTo>
                    <a:pt x="332170" y="834396"/>
                  </a:lnTo>
                  <a:lnTo>
                    <a:pt x="332170" y="833980"/>
                  </a:lnTo>
                  <a:lnTo>
                    <a:pt x="268603" y="827723"/>
                  </a:lnTo>
                  <a:cubicBezTo>
                    <a:pt x="115312" y="797097"/>
                    <a:pt x="0" y="664673"/>
                    <a:pt x="0" y="505953"/>
                  </a:cubicBezTo>
                  <a:cubicBezTo>
                    <a:pt x="0" y="369908"/>
                    <a:pt x="84719" y="253181"/>
                    <a:pt x="205457" y="203321"/>
                  </a:cubicBezTo>
                  <a:lnTo>
                    <a:pt x="263275" y="185798"/>
                  </a:lnTo>
                  <a:lnTo>
                    <a:pt x="266087" y="176739"/>
                  </a:lnTo>
                  <a:cubicBezTo>
                    <a:pt x="310017" y="72877"/>
                    <a:pt x="412860" y="0"/>
                    <a:pt x="532724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519637" y="1487182"/>
              <a:ext cx="1300495" cy="318503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defTabSz="814388" fontAlgn="ctr">
                <a:buClr>
                  <a:schemeClr val="accent1"/>
                </a:buClr>
                <a:buSzTx/>
              </a:pPr>
              <a:r>
                <a:rPr lang="ru-RU" sz="1500" dirty="0">
                  <a:latin typeface="Arial" panose="020B0604020202020204" pitchFamily="34" charset="0"/>
                  <a:cs typeface="Arial" panose="020B0604020202020204" pitchFamily="34" charset="0"/>
                </a:rPr>
                <a:t>Интернет</a:t>
              </a:r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4800772" y="5870614"/>
            <a:ext cx="124745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Офисная зона 1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7219354" y="5796067"/>
            <a:ext cx="124745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Офисная зона 2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9485703" y="5839206"/>
            <a:ext cx="124745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Офисная зона 3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4101292" y="2044930"/>
            <a:ext cx="1832645" cy="9541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defRPr sz="1400">
                <a:solidFill>
                  <a:srgbClr val="FF9933"/>
                </a:solidFill>
              </a:defRPr>
            </a:lvl1pPr>
          </a:lstStyle>
          <a:p>
            <a:pPr fontAlgn="ctr"/>
            <a:r>
              <a:rPr lang="ru-RU" altLang="zh-C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Зал основного оборудования</a:t>
            </a:r>
          </a:p>
          <a:p>
            <a:pPr font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Система регистрации</a:t>
            </a:r>
          </a:p>
          <a:p>
            <a:pPr font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Контроллер</a:t>
            </a:r>
          </a:p>
          <a:p>
            <a:pPr font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СУС</a:t>
            </a:r>
          </a:p>
          <a:p>
            <a:pPr fontAlgn="ctr"/>
            <a:r>
              <a:rPr lang="ru-RU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Сервер приложений</a:t>
            </a:r>
          </a:p>
        </p:txBody>
      </p:sp>
      <p:cxnSp>
        <p:nvCxnSpPr>
          <p:cNvPr id="97" name="直接连接符 96"/>
          <p:cNvCxnSpPr/>
          <p:nvPr/>
        </p:nvCxnSpPr>
        <p:spPr>
          <a:xfrm flipH="1">
            <a:off x="6211023" y="2095347"/>
            <a:ext cx="0" cy="10989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>
            <a:endCxn id="104" idx="1"/>
          </p:cNvCxnSpPr>
          <p:nvPr/>
        </p:nvCxnSpPr>
        <p:spPr>
          <a:xfrm>
            <a:off x="6203936" y="2686169"/>
            <a:ext cx="17060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0" name="图片 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124" y="2184924"/>
            <a:ext cx="540000" cy="442174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363" y="2184924"/>
            <a:ext cx="540000" cy="442174"/>
          </a:xfrm>
          <a:prstGeom prst="rect">
            <a:avLst/>
          </a:prstGeom>
        </p:spPr>
      </p:pic>
      <p:pic>
        <p:nvPicPr>
          <p:cNvPr id="103" name="图片 10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363" y="3071208"/>
            <a:ext cx="540000" cy="442800"/>
          </a:xfrm>
          <a:prstGeom prst="rect">
            <a:avLst/>
          </a:prstGeom>
        </p:spPr>
      </p:pic>
      <p:pic>
        <p:nvPicPr>
          <p:cNvPr id="104" name="图片 10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43" y="2467367"/>
            <a:ext cx="540000" cy="442800"/>
          </a:xfrm>
          <a:prstGeom prst="rect">
            <a:avLst/>
          </a:prstGeom>
        </p:spPr>
      </p:pic>
      <p:pic>
        <p:nvPicPr>
          <p:cNvPr id="105" name="图片 10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43" y="4129478"/>
            <a:ext cx="540000" cy="442800"/>
          </a:xfrm>
          <a:prstGeom prst="rect">
            <a:avLst/>
          </a:prstGeom>
        </p:spPr>
      </p:pic>
      <p:pic>
        <p:nvPicPr>
          <p:cNvPr id="106" name="图片 10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429" y="4129478"/>
            <a:ext cx="540000" cy="442800"/>
          </a:xfrm>
          <a:prstGeom prst="rect">
            <a:avLst/>
          </a:prstGeom>
        </p:spPr>
      </p:pic>
      <p:pic>
        <p:nvPicPr>
          <p:cNvPr id="107" name="图片 10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124" y="4129478"/>
            <a:ext cx="540000" cy="442800"/>
          </a:xfrm>
          <a:prstGeom prst="rect">
            <a:avLst/>
          </a:prstGeom>
        </p:spPr>
      </p:pic>
      <p:pic>
        <p:nvPicPr>
          <p:cNvPr id="108" name="图片 107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363" y="4129478"/>
            <a:ext cx="540000" cy="442800"/>
          </a:xfrm>
          <a:prstGeom prst="rect">
            <a:avLst/>
          </a:prstGeom>
        </p:spPr>
      </p:pic>
      <p:pic>
        <p:nvPicPr>
          <p:cNvPr id="109" name="图片 10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141" y="4129478"/>
            <a:ext cx="540000" cy="442800"/>
          </a:xfrm>
          <a:prstGeom prst="rect">
            <a:avLst/>
          </a:prstGeom>
        </p:spPr>
      </p:pic>
      <p:pic>
        <p:nvPicPr>
          <p:cNvPr id="110" name="图片 10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573" y="4129478"/>
            <a:ext cx="540000" cy="442800"/>
          </a:xfrm>
          <a:prstGeom prst="rect">
            <a:avLst/>
          </a:prstGeom>
        </p:spPr>
      </p:pic>
      <p:pic>
        <p:nvPicPr>
          <p:cNvPr id="111" name="图片 1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1429" y="5068649"/>
            <a:ext cx="540000" cy="442800"/>
          </a:xfrm>
          <a:prstGeom prst="rect">
            <a:avLst/>
          </a:prstGeom>
        </p:spPr>
      </p:pic>
      <p:pic>
        <p:nvPicPr>
          <p:cNvPr id="112" name="图片 11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43" y="5068649"/>
            <a:ext cx="540000" cy="442800"/>
          </a:xfrm>
          <a:prstGeom prst="rect">
            <a:avLst/>
          </a:prstGeom>
        </p:spPr>
      </p:pic>
      <p:pic>
        <p:nvPicPr>
          <p:cNvPr id="113" name="图片 112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124" y="5068649"/>
            <a:ext cx="540000" cy="442800"/>
          </a:xfrm>
          <a:prstGeom prst="rect">
            <a:avLst/>
          </a:prstGeom>
        </p:spPr>
      </p:pic>
      <p:pic>
        <p:nvPicPr>
          <p:cNvPr id="114" name="图片 113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6363" y="5068649"/>
            <a:ext cx="540000" cy="442800"/>
          </a:xfrm>
          <a:prstGeom prst="rect">
            <a:avLst/>
          </a:prstGeom>
        </p:spPr>
      </p:pic>
      <p:pic>
        <p:nvPicPr>
          <p:cNvPr id="115" name="图片 114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141" y="5068649"/>
            <a:ext cx="540000" cy="442800"/>
          </a:xfrm>
          <a:prstGeom prst="rect">
            <a:avLst/>
          </a:prstGeom>
        </p:spPr>
      </p:pic>
      <p:pic>
        <p:nvPicPr>
          <p:cNvPr id="116" name="图片 11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573" y="5068649"/>
            <a:ext cx="540000" cy="442800"/>
          </a:xfrm>
          <a:prstGeom prst="rect">
            <a:avLst/>
          </a:prstGeom>
        </p:spPr>
      </p:pic>
      <p:pic>
        <p:nvPicPr>
          <p:cNvPr id="117" name="图片 11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43" y="5803103"/>
            <a:ext cx="540000" cy="442800"/>
          </a:xfrm>
          <a:prstGeom prst="rect">
            <a:avLst/>
          </a:prstGeom>
        </p:spPr>
      </p:pic>
      <p:pic>
        <p:nvPicPr>
          <p:cNvPr id="118" name="图片 117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00" y="2046267"/>
            <a:ext cx="540000" cy="442800"/>
          </a:xfrm>
          <a:prstGeom prst="rect">
            <a:avLst/>
          </a:prstGeom>
        </p:spPr>
      </p:pic>
      <p:pic>
        <p:nvPicPr>
          <p:cNvPr id="119" name="图片 118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00" y="2715175"/>
            <a:ext cx="540000" cy="442800"/>
          </a:xfrm>
          <a:prstGeom prst="rect">
            <a:avLst/>
          </a:prstGeom>
        </p:spPr>
      </p:pic>
      <p:pic>
        <p:nvPicPr>
          <p:cNvPr id="102" name="图片 10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124" y="3071208"/>
            <a:ext cx="540000" cy="442800"/>
          </a:xfrm>
          <a:prstGeom prst="rect">
            <a:avLst/>
          </a:prstGeom>
        </p:spPr>
      </p:pic>
      <p:cxnSp>
        <p:nvCxnSpPr>
          <p:cNvPr id="129" name="直接连接符 128"/>
          <p:cNvCxnSpPr>
            <a:stCxn id="112" idx="0"/>
            <a:endCxn id="105" idx="2"/>
          </p:cNvCxnSpPr>
          <p:nvPr/>
        </p:nvCxnSpPr>
        <p:spPr>
          <a:xfrm flipH="1" flipV="1">
            <a:off x="6644543" y="4572278"/>
            <a:ext cx="0" cy="4963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占位符 2"/>
          <p:cNvSpPr txBox="1"/>
          <p:nvPr/>
        </p:nvSpPr>
        <p:spPr bwMode="auto">
          <a:xfrm>
            <a:off x="450733" y="1733988"/>
            <a:ext cx="3769160" cy="37774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80141" tIns="40071" rIns="80141" bIns="40071" numCol="1" anchor="t" anchorCtr="0" compatLnSpc="1">
            <a:prstTxWarp prst="textNoShape">
              <a:avLst/>
            </a:prstTxWarp>
            <a:noAutofit/>
          </a:bodyPr>
          <a:lstStyle>
            <a:lvl1pPr marL="302279" indent="-302279" algn="just" defTabSz="914034" rtl="0" eaLnBrk="1" fontAlgn="auto" latinLnBrk="0" hangingPunct="1">
              <a:lnSpc>
                <a:spcPct val="140000"/>
              </a:lnSpc>
              <a:spcBef>
                <a:spcPts val="792"/>
              </a:spcBef>
              <a:buClrTx/>
              <a:buFont typeface="Arial" panose="020B0604020202020204" pitchFamily="34" charset="0"/>
              <a:buChar char="•"/>
              <a:defRPr sz="2199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54938" indent="-251899" algn="l" defTabSz="914034" rtl="0" eaLnBrk="1" latinLnBrk="0" hangingPunct="1">
              <a:lnSpc>
                <a:spcPct val="140000"/>
              </a:lnSpc>
              <a:spcBef>
                <a:spcPts val="720"/>
              </a:spcBef>
              <a:buClrTx/>
              <a:buFont typeface="Huawei Sans" panose="020C0503030203020204" pitchFamily="34" charset="0"/>
              <a:buChar char="▫"/>
              <a:defRPr sz="19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3998" indent="-201519" algn="l" defTabSz="914034" rtl="0" eaLnBrk="1" latinLnBrk="0" hangingPunct="1">
              <a:lnSpc>
                <a:spcPct val="140000"/>
              </a:lnSpc>
              <a:spcBef>
                <a:spcPts val="648"/>
              </a:spcBef>
              <a:buClrTx/>
              <a:buFont typeface="微软雅黑" panose="020B0503020204020204" pitchFamily="34" charset="-122"/>
              <a:buChar char="▪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99840" indent="-197921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−"/>
              <a:defRPr sz="15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2879" indent="-201519" algn="l" defTabSz="914034" rtl="0" eaLnBrk="1" latinLnBrk="0" hangingPunct="1">
              <a:lnSpc>
                <a:spcPct val="140000"/>
              </a:lnSpc>
              <a:spcBef>
                <a:spcPts val="576"/>
              </a:spcBef>
              <a:buFont typeface="Huawei Sans" panose="020C0503030203020204" pitchFamily="34" charset="0"/>
              <a:buChar char="~"/>
              <a:defRPr sz="13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594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611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628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646" indent="-228509" algn="l" defTabSz="91403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/>
            <a:r>
              <a:rPr lang="ru-RU" sz="1800" dirty="0">
                <a:latin typeface="Arial" panose="020B0604020202020204" pitchFamily="34" charset="0"/>
              </a:rPr>
              <a:t>Сеть передачи данных:</a:t>
            </a:r>
          </a:p>
          <a:p>
            <a:pPr marL="302400" lvl="1" indent="0" fontAlgn="ctr"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коммуникационная сеть, состоящая из маршрутизаторов, коммутаторов, межсетевых экранов, контроллеров доступа (AC), точек доступа (AP), ПК, сетевых принтеров и серверов</a:t>
            </a:r>
          </a:p>
          <a:p>
            <a:pPr fontAlgn="ctr"/>
            <a:r>
              <a:rPr lang="ru-RU" sz="1800" dirty="0">
                <a:latin typeface="Arial" panose="020B0604020202020204" pitchFamily="34" charset="0"/>
              </a:rPr>
              <a:t>Функция:</a:t>
            </a:r>
          </a:p>
          <a:p>
            <a:pPr marL="302400" lvl="1" indent="0" fontAlgn="ctr">
              <a:buNone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передача данных</a:t>
            </a:r>
          </a:p>
          <a:p>
            <a:pPr fontAlgn="ctr"/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86" name="五边形 85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 связь</a:t>
              </a:r>
            </a:p>
          </p:txBody>
        </p:sp>
        <p:sp>
          <p:nvSpPr>
            <p:cNvPr id="87" name="燕尾形 86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 передачи данных</a:t>
              </a:r>
            </a:p>
          </p:txBody>
        </p:sp>
      </p:grpSp>
      <p:sp>
        <p:nvSpPr>
          <p:cNvPr id="82" name="文本框 54"/>
          <p:cNvSpPr txBox="1"/>
          <p:nvPr/>
        </p:nvSpPr>
        <p:spPr>
          <a:xfrm>
            <a:off x="10381978" y="5056424"/>
            <a:ext cx="362600" cy="3693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... </a:t>
            </a:r>
          </a:p>
        </p:txBody>
      </p:sp>
    </p:spTree>
    <p:extLst>
      <p:ext uri="{BB962C8B-B14F-4D97-AF65-F5344CB8AC3E}">
        <p14:creationId xmlns:p14="http://schemas.microsoft.com/office/powerpoint/2010/main" val="15955627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 69"/>
          <p:cNvSpPr/>
          <p:nvPr/>
        </p:nvSpPr>
        <p:spPr>
          <a:xfrm>
            <a:off x="4200525" y="2764396"/>
            <a:ext cx="4061540" cy="3039415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Коммутатор: устройство, наиболее близкое к конечным пользователям, которое используется для доступа к сети и коммутации кадров данных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Обеспечение доступа к сети для конечных устройств (например, ПК и серверов)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Коммутация уровня 2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Коммутаторы</a:t>
            </a:r>
          </a:p>
        </p:txBody>
      </p:sp>
      <p:grpSp>
        <p:nvGrpSpPr>
          <p:cNvPr id="69" name="组合 68"/>
          <p:cNvGrpSpPr/>
          <p:nvPr/>
        </p:nvGrpSpPr>
        <p:grpSpPr>
          <a:xfrm>
            <a:off x="4492101" y="3060241"/>
            <a:ext cx="3330810" cy="2229921"/>
            <a:chOff x="1157178" y="3617967"/>
            <a:chExt cx="3330810" cy="2229921"/>
          </a:xfrm>
        </p:grpSpPr>
        <p:cxnSp>
          <p:nvCxnSpPr>
            <p:cNvPr id="5" name="直接连接符 4"/>
            <p:cNvCxnSpPr>
              <a:stCxn id="118" idx="1"/>
              <a:endCxn id="111" idx="3"/>
            </p:cNvCxnSpPr>
            <p:nvPr/>
          </p:nvCxnSpPr>
          <p:spPr>
            <a:xfrm flipH="1">
              <a:off x="2987413" y="4662893"/>
              <a:ext cx="96057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1" name="图片 110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47413" y="4441493"/>
              <a:ext cx="540000" cy="442800"/>
            </a:xfrm>
            <a:prstGeom prst="rect">
              <a:avLst/>
            </a:prstGeom>
          </p:spPr>
        </p:pic>
        <p:pic>
          <p:nvPicPr>
            <p:cNvPr id="118" name="图片 117"/>
            <p:cNvPicPr/>
            <p:nvPr/>
          </p:nvPicPr>
          <p:blipFill>
            <a:blip r:embed="rId4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7988" y="4441493"/>
              <a:ext cx="540000" cy="442800"/>
            </a:xfrm>
            <a:prstGeom prst="rect">
              <a:avLst/>
            </a:prstGeom>
          </p:spPr>
        </p:pic>
        <p:pic>
          <p:nvPicPr>
            <p:cNvPr id="120" name="图片 119" descr="PC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447882" y="3617967"/>
              <a:ext cx="539063" cy="414000"/>
            </a:xfrm>
            <a:prstGeom prst="rect">
              <a:avLst/>
            </a:prstGeom>
          </p:spPr>
        </p:pic>
        <p:pic>
          <p:nvPicPr>
            <p:cNvPr id="121" name="图片 120" descr="PC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81966" y="5433888"/>
              <a:ext cx="539063" cy="414000"/>
            </a:xfrm>
            <a:prstGeom prst="rect">
              <a:avLst/>
            </a:prstGeom>
          </p:spPr>
        </p:pic>
        <p:pic>
          <p:nvPicPr>
            <p:cNvPr id="122" name="图片 121" descr="PC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413797" y="5433888"/>
              <a:ext cx="539063" cy="414000"/>
            </a:xfrm>
            <a:prstGeom prst="rect">
              <a:avLst/>
            </a:prstGeom>
          </p:spPr>
        </p:pic>
        <p:cxnSp>
          <p:nvCxnSpPr>
            <p:cNvPr id="123" name="直接连接符 122"/>
            <p:cNvCxnSpPr>
              <a:stCxn id="111" idx="0"/>
              <a:endCxn id="120" idx="2"/>
            </p:cNvCxnSpPr>
            <p:nvPr/>
          </p:nvCxnSpPr>
          <p:spPr>
            <a:xfrm flipV="1">
              <a:off x="2717413" y="4031967"/>
              <a:ext cx="1" cy="409526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肘形连接符 51"/>
            <p:cNvCxnSpPr>
              <a:endCxn id="121" idx="0"/>
            </p:cNvCxnSpPr>
            <p:nvPr/>
          </p:nvCxnSpPr>
          <p:spPr>
            <a:xfrm rot="5400000">
              <a:off x="1902509" y="4733283"/>
              <a:ext cx="549595" cy="85161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肘形连接符 123"/>
            <p:cNvCxnSpPr/>
            <p:nvPr/>
          </p:nvCxnSpPr>
          <p:spPr>
            <a:xfrm rot="16200000" flipH="1">
              <a:off x="2977896" y="4733283"/>
              <a:ext cx="549595" cy="851615"/>
            </a:xfrm>
            <a:prstGeom prst="bentConnector3">
              <a:avLst>
                <a:gd name="adj1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文本框 124"/>
            <p:cNvSpPr txBox="1"/>
            <p:nvPr/>
          </p:nvSpPr>
          <p:spPr>
            <a:xfrm>
              <a:off x="1157178" y="4509004"/>
              <a:ext cx="1315991" cy="307777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Коммутатор</a:t>
              </a:r>
              <a:endParaRPr lang="en-US" sz="1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26" name="文本框 125"/>
          <p:cNvSpPr txBox="1"/>
          <p:nvPr/>
        </p:nvSpPr>
        <p:spPr>
          <a:xfrm>
            <a:off x="6442420" y="5319334"/>
            <a:ext cx="234167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Широковещательный домен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23" name="五边形 22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 связь</a:t>
              </a:r>
            </a:p>
          </p:txBody>
        </p:sp>
        <p:sp>
          <p:nvSpPr>
            <p:cNvPr id="24" name="燕尾形 23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 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97659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130937"/>
            <a:ext cx="11306175" cy="4680000"/>
          </a:xfrm>
        </p:spPr>
        <p:txBody>
          <a:bodyPr/>
          <a:lstStyle/>
          <a:p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Маршрутизатор: устройство сетевого уровня, которое пересылает пакеты данных в </a:t>
            </a:r>
            <a:r>
              <a:rPr lang="en-US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IP 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сетях. 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основе адреса назначения в полученном пакете маршрутизатор выбирает путь для отправки пакета следующему маршрутизатору или 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хосту</a:t>
            </a:r>
            <a:r>
              <a:rPr lang="ru-RU" sz="1800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назначения. Последний маршрутизатор в пути отвечает за отправку пакета на хост назначения.</a:t>
            </a:r>
          </a:p>
          <a:p>
            <a:pPr lvl="1"/>
            <a:r>
              <a:rPr lang="ru-RU" sz="15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Соединение сетей </a:t>
            </a: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одного типа или</a:t>
            </a:r>
          </a:p>
          <a:p>
            <a:pPr marL="403039" lvl="1" indent="0">
              <a:buNone/>
            </a:pP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разных типов</a:t>
            </a:r>
          </a:p>
          <a:p>
            <a:pPr lvl="1"/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Изоляция широковещательных доменов</a:t>
            </a:r>
          </a:p>
          <a:p>
            <a:pPr lvl="1"/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Поддержка таблицы маршрутизации и работающих</a:t>
            </a:r>
          </a:p>
          <a:p>
            <a:pPr marL="403039" lvl="1" indent="0">
              <a:buNone/>
            </a:pP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протоколов маршрутизации</a:t>
            </a:r>
          </a:p>
          <a:p>
            <a:pPr lvl="1"/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Выбор маршрутов и пересылка IP-пакетов</a:t>
            </a:r>
          </a:p>
          <a:p>
            <a:pPr lvl="1"/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Реализация доступа к глобальной сети (</a:t>
            </a:r>
            <a:r>
              <a:rPr lang="en-US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WAN</a:t>
            </a: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 и </a:t>
            </a:r>
          </a:p>
          <a:p>
            <a:pPr marL="403039" lvl="1" indent="0">
              <a:buNone/>
            </a:pP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преобразование сетевых адресов</a:t>
            </a:r>
          </a:p>
          <a:p>
            <a:pPr lvl="1"/>
            <a:r>
              <a:rPr lang="ru-RU" sz="15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Соединение</a:t>
            </a: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сетей 2-го уровня, </a:t>
            </a:r>
            <a:r>
              <a:rPr lang="ru-RU" sz="15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организованных</a:t>
            </a:r>
            <a:r>
              <a:rPr lang="ru-RU" sz="1500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</a:t>
            </a:r>
            <a:r>
              <a:rPr lang="ru-RU" sz="15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через коммутаторы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Маршрутизаторы</a:t>
            </a:r>
          </a:p>
        </p:txBody>
      </p:sp>
      <p:sp>
        <p:nvSpPr>
          <p:cNvPr id="44" name="矩形 43"/>
          <p:cNvSpPr/>
          <p:nvPr/>
        </p:nvSpPr>
        <p:spPr>
          <a:xfrm>
            <a:off x="9410140" y="2661736"/>
            <a:ext cx="1751385" cy="3039415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614100" y="2661736"/>
            <a:ext cx="2740713" cy="3039415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6838959" y="2947198"/>
            <a:ext cx="4009001" cy="2229921"/>
            <a:chOff x="683647" y="2363044"/>
            <a:chExt cx="4009001" cy="2229921"/>
          </a:xfrm>
        </p:grpSpPr>
        <p:cxnSp>
          <p:nvCxnSpPr>
            <p:cNvPr id="48" name="直接连接符 47"/>
            <p:cNvCxnSpPr>
              <a:stCxn id="50" idx="3"/>
              <a:endCxn id="49" idx="1"/>
            </p:cNvCxnSpPr>
            <p:nvPr/>
          </p:nvCxnSpPr>
          <p:spPr>
            <a:xfrm>
              <a:off x="1223647" y="3478005"/>
              <a:ext cx="571711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图片 48"/>
            <p:cNvPicPr/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358" y="3256605"/>
              <a:ext cx="540000" cy="442800"/>
            </a:xfrm>
            <a:prstGeom prst="rect">
              <a:avLst/>
            </a:prstGeom>
          </p:spPr>
        </p:pic>
        <p:pic>
          <p:nvPicPr>
            <p:cNvPr id="50" name="图片 49"/>
            <p:cNvPicPr/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3647" y="3256605"/>
              <a:ext cx="540000" cy="442800"/>
            </a:xfrm>
            <a:prstGeom prst="rect">
              <a:avLst/>
            </a:prstGeom>
          </p:spPr>
        </p:pic>
        <p:pic>
          <p:nvPicPr>
            <p:cNvPr id="51" name="图片 50" descr="P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827" y="2363044"/>
              <a:ext cx="539063" cy="414000"/>
            </a:xfrm>
            <a:prstGeom prst="rect">
              <a:avLst/>
            </a:prstGeom>
          </p:spPr>
        </p:pic>
        <p:pic>
          <p:nvPicPr>
            <p:cNvPr id="53" name="图片 52" descr="P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95358" y="4178965"/>
              <a:ext cx="539063" cy="414000"/>
            </a:xfrm>
            <a:prstGeom prst="rect">
              <a:avLst/>
            </a:prstGeom>
          </p:spPr>
        </p:pic>
        <p:cxnSp>
          <p:nvCxnSpPr>
            <p:cNvPr id="54" name="直接连接符 53"/>
            <p:cNvCxnSpPr>
              <a:stCxn id="49" idx="0"/>
              <a:endCxn id="51" idx="2"/>
            </p:cNvCxnSpPr>
            <p:nvPr/>
          </p:nvCxnSpPr>
          <p:spPr>
            <a:xfrm flipV="1">
              <a:off x="2065358" y="2777044"/>
              <a:ext cx="1" cy="4795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/>
            <p:cNvSpPr txBox="1"/>
            <p:nvPr/>
          </p:nvSpPr>
          <p:spPr>
            <a:xfrm>
              <a:off x="2536783" y="2961898"/>
              <a:ext cx="1616333" cy="27753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400" dirty="0">
                  <a:latin typeface="Arial" panose="020B0604020202020204" pitchFamily="34" charset="0"/>
                  <a:cs typeface="Arial" panose="020B0604020202020204" pitchFamily="34" charset="0"/>
                </a:rPr>
                <a:t>Маршрутизатор</a:t>
              </a:r>
            </a:p>
          </p:txBody>
        </p:sp>
        <p:pic>
          <p:nvPicPr>
            <p:cNvPr id="56" name="图片 5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4003" y="3256605"/>
              <a:ext cx="540000" cy="442800"/>
            </a:xfrm>
            <a:prstGeom prst="rect">
              <a:avLst/>
            </a:prstGeom>
          </p:spPr>
        </p:pic>
        <p:cxnSp>
          <p:nvCxnSpPr>
            <p:cNvPr id="57" name="直接连接符 56"/>
            <p:cNvCxnSpPr>
              <a:stCxn id="53" idx="0"/>
              <a:endCxn id="49" idx="2"/>
            </p:cNvCxnSpPr>
            <p:nvPr/>
          </p:nvCxnSpPr>
          <p:spPr>
            <a:xfrm flipV="1">
              <a:off x="2064890" y="3699405"/>
              <a:ext cx="468" cy="4795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图片 57"/>
            <p:cNvPicPr/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2648" y="3256605"/>
              <a:ext cx="540000" cy="442800"/>
            </a:xfrm>
            <a:prstGeom prst="rect">
              <a:avLst/>
            </a:prstGeom>
          </p:spPr>
        </p:pic>
        <p:pic>
          <p:nvPicPr>
            <p:cNvPr id="59" name="图片 58" descr="P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53117" y="2363044"/>
              <a:ext cx="539063" cy="414000"/>
            </a:xfrm>
            <a:prstGeom prst="rect">
              <a:avLst/>
            </a:prstGeom>
          </p:spPr>
        </p:pic>
        <p:pic>
          <p:nvPicPr>
            <p:cNvPr id="60" name="图片 59" descr="PC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52648" y="4178965"/>
              <a:ext cx="539063" cy="414000"/>
            </a:xfrm>
            <a:prstGeom prst="rect">
              <a:avLst/>
            </a:prstGeom>
          </p:spPr>
        </p:pic>
        <p:cxnSp>
          <p:nvCxnSpPr>
            <p:cNvPr id="61" name="直接连接符 60"/>
            <p:cNvCxnSpPr>
              <a:stCxn id="58" idx="0"/>
              <a:endCxn id="59" idx="2"/>
            </p:cNvCxnSpPr>
            <p:nvPr/>
          </p:nvCxnSpPr>
          <p:spPr>
            <a:xfrm flipV="1">
              <a:off x="4422648" y="2777044"/>
              <a:ext cx="1" cy="47956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60" idx="0"/>
              <a:endCxn id="58" idx="2"/>
            </p:cNvCxnSpPr>
            <p:nvPr/>
          </p:nvCxnSpPr>
          <p:spPr>
            <a:xfrm flipV="1">
              <a:off x="4422180" y="3699405"/>
              <a:ext cx="468" cy="4795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49" idx="3"/>
              <a:endCxn id="56" idx="1"/>
            </p:cNvCxnSpPr>
            <p:nvPr/>
          </p:nvCxnSpPr>
          <p:spPr>
            <a:xfrm>
              <a:off x="2335358" y="3478005"/>
              <a:ext cx="6386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56" idx="3"/>
              <a:endCxn id="58" idx="1"/>
            </p:cNvCxnSpPr>
            <p:nvPr/>
          </p:nvCxnSpPr>
          <p:spPr>
            <a:xfrm>
              <a:off x="3514003" y="3478005"/>
              <a:ext cx="63864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9354813" y="5235323"/>
            <a:ext cx="2214312" cy="29060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Широковещательный домен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759143" y="5230902"/>
            <a:ext cx="2200530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Широковещательный домен А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31" name="五边形 30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 связь</a:t>
              </a:r>
            </a:p>
          </p:txBody>
        </p:sp>
        <p:sp>
          <p:nvSpPr>
            <p:cNvPr id="32" name="燕尾形 31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 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42724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51877" y="1057844"/>
            <a:ext cx="11306175" cy="4680000"/>
          </a:xfrm>
        </p:spPr>
        <p:txBody>
          <a:bodyPr/>
          <a:lstStyle/>
          <a:p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Межсетевой экран: устройство обеспечения сетевой безопасности, используемое для обеспечения безопасной связи между двумя сетями. Он отслеживает, ограничивает и изменяет проходящие через него потоки данных для защиты информации, структуры и рабочего состояния внутренних сетей от сети общего пользования.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Изоляция сетей с различными уровнями безопасности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Реализация контроля доступа (с использованием политик</a:t>
            </a:r>
          </a:p>
          <a:p>
            <a:pPr marL="403039" lvl="1" indent="0">
              <a:buNone/>
            </a:pPr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безопасности) между сетями различных уровней безопасности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Реализация</a:t>
            </a:r>
            <a:r>
              <a:rPr lang="en-US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аутентификации </a:t>
            </a:r>
            <a:r>
              <a:rPr lang="ru-RU" sz="1600" strike="sngStrike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личности</a:t>
            </a:r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пользователя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Реализация удаленного доступа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Поддержка шифрования данных и VPN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Реализация преобразования сетевых адресов</a:t>
            </a:r>
          </a:p>
          <a:p>
            <a:pPr lvl="1"/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Реализация других функций безопасности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Межсетевые экраны</a:t>
            </a:r>
            <a:endParaRPr lang="ru-RU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圆角矩形 46"/>
          <p:cNvSpPr/>
          <p:nvPr/>
        </p:nvSpPr>
        <p:spPr>
          <a:xfrm rot="16200000" flipH="1">
            <a:off x="8153247" y="3982981"/>
            <a:ext cx="1661929" cy="2817483"/>
          </a:xfrm>
          <a:prstGeom prst="roundRect">
            <a:avLst>
              <a:gd name="adj" fmla="val 8545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6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8" name="圆角矩形 47"/>
          <p:cNvSpPr/>
          <p:nvPr/>
        </p:nvSpPr>
        <p:spPr>
          <a:xfrm flipH="1">
            <a:off x="7575470" y="3467048"/>
            <a:ext cx="1023088" cy="912931"/>
          </a:xfrm>
          <a:prstGeom prst="roundRect">
            <a:avLst>
              <a:gd name="adj" fmla="val 12244"/>
            </a:avLst>
          </a:prstGeom>
          <a:solidFill>
            <a:srgbClr val="F3FBFE"/>
          </a:solidFill>
          <a:ln w="12700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237313" y="4599438"/>
            <a:ext cx="2502805" cy="44946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Доверительная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(trust)</a:t>
            </a:r>
            <a:r>
              <a:rPr lang="ru-RU" sz="16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зона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7695980" y="3476910"/>
            <a:ext cx="735835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DMZ</a:t>
            </a:r>
          </a:p>
        </p:txBody>
      </p:sp>
      <p:pic>
        <p:nvPicPr>
          <p:cNvPr id="53" name="图片 52"/>
          <p:cNvPicPr/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7218" y="3790373"/>
            <a:ext cx="540000" cy="442800"/>
          </a:xfrm>
          <a:prstGeom prst="rect">
            <a:avLst/>
          </a:prstGeom>
        </p:spPr>
      </p:pic>
      <p:sp>
        <p:nvSpPr>
          <p:cNvPr id="54" name="文本框 53"/>
          <p:cNvSpPr txBox="1"/>
          <p:nvPr/>
        </p:nvSpPr>
        <p:spPr>
          <a:xfrm>
            <a:off x="9069146" y="3857884"/>
            <a:ext cx="1903654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Межсетевой экран</a:t>
            </a:r>
          </a:p>
        </p:txBody>
      </p:sp>
      <p:pic>
        <p:nvPicPr>
          <p:cNvPr id="56" name="图片 55" descr="P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7764" y="5539670"/>
            <a:ext cx="539063" cy="414000"/>
          </a:xfrm>
          <a:prstGeom prst="rect">
            <a:avLst/>
          </a:prstGeom>
        </p:spPr>
      </p:pic>
      <p:pic>
        <p:nvPicPr>
          <p:cNvPr id="57" name="图片 56" descr="PC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46804" y="5539670"/>
            <a:ext cx="539063" cy="414000"/>
          </a:xfrm>
          <a:prstGeom prst="rect">
            <a:avLst/>
          </a:prstGeom>
        </p:spPr>
      </p:pic>
      <p:cxnSp>
        <p:nvCxnSpPr>
          <p:cNvPr id="82" name="直接连接符 81"/>
          <p:cNvCxnSpPr>
            <a:endCxn id="56" idx="0"/>
          </p:cNvCxnSpPr>
          <p:nvPr/>
        </p:nvCxnSpPr>
        <p:spPr>
          <a:xfrm flipH="1">
            <a:off x="8227296" y="4820946"/>
            <a:ext cx="742524" cy="7187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>
            <a:stCxn id="57" idx="0"/>
          </p:cNvCxnSpPr>
          <p:nvPr/>
        </p:nvCxnSpPr>
        <p:spPr>
          <a:xfrm flipH="1" flipV="1">
            <a:off x="8969820" y="4820946"/>
            <a:ext cx="746516" cy="7187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294401" y="4003824"/>
            <a:ext cx="396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>
            <a:stCxn id="86" idx="2"/>
            <a:endCxn id="87" idx="0"/>
          </p:cNvCxnSpPr>
          <p:nvPr/>
        </p:nvCxnSpPr>
        <p:spPr>
          <a:xfrm flipH="1">
            <a:off x="8971816" y="4224911"/>
            <a:ext cx="0" cy="38118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6" name="图片 8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816" y="3782737"/>
            <a:ext cx="540000" cy="442174"/>
          </a:xfrm>
          <a:prstGeom prst="rect">
            <a:avLst/>
          </a:prstGeom>
        </p:spPr>
      </p:pic>
      <p:pic>
        <p:nvPicPr>
          <p:cNvPr id="87" name="图片 86"/>
          <p:cNvPicPr/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816" y="4606100"/>
            <a:ext cx="540000" cy="442800"/>
          </a:xfrm>
          <a:prstGeom prst="rect">
            <a:avLst/>
          </a:prstGeom>
        </p:spPr>
      </p:pic>
      <p:cxnSp>
        <p:nvCxnSpPr>
          <p:cNvPr id="89" name="直接连接符 88"/>
          <p:cNvCxnSpPr>
            <a:endCxn id="86" idx="0"/>
          </p:cNvCxnSpPr>
          <p:nvPr/>
        </p:nvCxnSpPr>
        <p:spPr>
          <a:xfrm>
            <a:off x="8969820" y="3296617"/>
            <a:ext cx="1996" cy="4861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/>
          <p:cNvSpPr txBox="1"/>
          <p:nvPr/>
        </p:nvSpPr>
        <p:spPr>
          <a:xfrm>
            <a:off x="7911449" y="2379850"/>
            <a:ext cx="3270357" cy="5193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ctr"/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Недоверительная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untrust</a:t>
            </a:r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зона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317217" y="2689009"/>
            <a:ext cx="1323423" cy="725210"/>
            <a:chOff x="7718163" y="1312242"/>
            <a:chExt cx="959978" cy="608825"/>
          </a:xfrm>
        </p:grpSpPr>
        <p:sp>
          <p:nvSpPr>
            <p:cNvPr id="39" name="任意多边形 38"/>
            <p:cNvSpPr/>
            <p:nvPr/>
          </p:nvSpPr>
          <p:spPr>
            <a:xfrm>
              <a:off x="7718163" y="1312242"/>
              <a:ext cx="959978" cy="608825"/>
            </a:xfrm>
            <a:custGeom>
              <a:avLst/>
              <a:gdLst>
                <a:gd name="connsiteX0" fmla="*/ 532724 w 1247922"/>
                <a:gd name="connsiteY0" fmla="*/ 0 h 834397"/>
                <a:gd name="connsiteX1" fmla="*/ 694518 w 1247922"/>
                <a:gd name="connsiteY1" fmla="*/ 49421 h 834397"/>
                <a:gd name="connsiteX2" fmla="*/ 733395 w 1247922"/>
                <a:gd name="connsiteY2" fmla="*/ 81498 h 834397"/>
                <a:gd name="connsiteX3" fmla="*/ 749230 w 1247922"/>
                <a:gd name="connsiteY3" fmla="*/ 76583 h 834397"/>
                <a:gd name="connsiteX4" fmla="*/ 793903 w 1247922"/>
                <a:gd name="connsiteY4" fmla="*/ 72079 h 834397"/>
                <a:gd name="connsiteX5" fmla="*/ 998149 w 1247922"/>
                <a:gd name="connsiteY5" fmla="*/ 207463 h 834397"/>
                <a:gd name="connsiteX6" fmla="*/ 1002990 w 1247922"/>
                <a:gd name="connsiteY6" fmla="*/ 231436 h 834397"/>
                <a:gd name="connsiteX7" fmla="*/ 1004804 w 1247922"/>
                <a:gd name="connsiteY7" fmla="*/ 231619 h 834397"/>
                <a:gd name="connsiteX8" fmla="*/ 1247922 w 1247922"/>
                <a:gd name="connsiteY8" fmla="*/ 529915 h 834397"/>
                <a:gd name="connsiteX9" fmla="*/ 1004804 w 1247922"/>
                <a:gd name="connsiteY9" fmla="*/ 828211 h 834397"/>
                <a:gd name="connsiteX10" fmla="*/ 952069 w 1247922"/>
                <a:gd name="connsiteY10" fmla="*/ 833527 h 834397"/>
                <a:gd name="connsiteX11" fmla="*/ 952069 w 1247922"/>
                <a:gd name="connsiteY11" fmla="*/ 834396 h 834397"/>
                <a:gd name="connsiteX12" fmla="*/ 943450 w 1247922"/>
                <a:gd name="connsiteY12" fmla="*/ 834396 h 834397"/>
                <a:gd name="connsiteX13" fmla="*/ 943440 w 1247922"/>
                <a:gd name="connsiteY13" fmla="*/ 834397 h 834397"/>
                <a:gd name="connsiteX14" fmla="*/ 943430 w 1247922"/>
                <a:gd name="connsiteY14" fmla="*/ 834396 h 834397"/>
                <a:gd name="connsiteX15" fmla="*/ 336399 w 1247922"/>
                <a:gd name="connsiteY15" fmla="*/ 834396 h 834397"/>
                <a:gd name="connsiteX16" fmla="*/ 332170 w 1247922"/>
                <a:gd name="connsiteY16" fmla="*/ 834396 h 834397"/>
                <a:gd name="connsiteX17" fmla="*/ 332170 w 1247922"/>
                <a:gd name="connsiteY17" fmla="*/ 833980 h 834397"/>
                <a:gd name="connsiteX18" fmla="*/ 268603 w 1247922"/>
                <a:gd name="connsiteY18" fmla="*/ 827723 h 834397"/>
                <a:gd name="connsiteX19" fmla="*/ 0 w 1247922"/>
                <a:gd name="connsiteY19" fmla="*/ 505953 h 834397"/>
                <a:gd name="connsiteX20" fmla="*/ 205457 w 1247922"/>
                <a:gd name="connsiteY20" fmla="*/ 203321 h 834397"/>
                <a:gd name="connsiteX21" fmla="*/ 263275 w 1247922"/>
                <a:gd name="connsiteY21" fmla="*/ 185798 h 834397"/>
                <a:gd name="connsiteX22" fmla="*/ 266087 w 1247922"/>
                <a:gd name="connsiteY22" fmla="*/ 176739 h 834397"/>
                <a:gd name="connsiteX23" fmla="*/ 532724 w 1247922"/>
                <a:gd name="connsiteY23" fmla="*/ 0 h 834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247922" h="834396">
                  <a:moveTo>
                    <a:pt x="532724" y="0"/>
                  </a:moveTo>
                  <a:cubicBezTo>
                    <a:pt x="592656" y="0"/>
                    <a:pt x="648333" y="18219"/>
                    <a:pt x="694518" y="49421"/>
                  </a:cubicBezTo>
                  <a:lnTo>
                    <a:pt x="733395" y="81498"/>
                  </a:lnTo>
                  <a:lnTo>
                    <a:pt x="749230" y="76583"/>
                  </a:lnTo>
                  <a:cubicBezTo>
                    <a:pt x="763659" y="73630"/>
                    <a:pt x="778600" y="72079"/>
                    <a:pt x="793903" y="72079"/>
                  </a:cubicBezTo>
                  <a:cubicBezTo>
                    <a:pt x="885720" y="72079"/>
                    <a:pt x="964499" y="127903"/>
                    <a:pt x="998149" y="207463"/>
                  </a:cubicBezTo>
                  <a:lnTo>
                    <a:pt x="1002990" y="231436"/>
                  </a:lnTo>
                  <a:lnTo>
                    <a:pt x="1004804" y="231619"/>
                  </a:lnTo>
                  <a:cubicBezTo>
                    <a:pt x="1143551" y="260011"/>
                    <a:pt x="1247922" y="382774"/>
                    <a:pt x="1247922" y="529915"/>
                  </a:cubicBezTo>
                  <a:cubicBezTo>
                    <a:pt x="1247922" y="677056"/>
                    <a:pt x="1143551" y="799819"/>
                    <a:pt x="1004804" y="828211"/>
                  </a:cubicBezTo>
                  <a:lnTo>
                    <a:pt x="952069" y="833527"/>
                  </a:lnTo>
                  <a:lnTo>
                    <a:pt x="952069" y="834396"/>
                  </a:lnTo>
                  <a:lnTo>
                    <a:pt x="943450" y="834396"/>
                  </a:lnTo>
                  <a:lnTo>
                    <a:pt x="943440" y="834397"/>
                  </a:lnTo>
                  <a:lnTo>
                    <a:pt x="943430" y="834396"/>
                  </a:lnTo>
                  <a:lnTo>
                    <a:pt x="336399" y="834396"/>
                  </a:lnTo>
                  <a:lnTo>
                    <a:pt x="332170" y="834396"/>
                  </a:lnTo>
                  <a:lnTo>
                    <a:pt x="332170" y="833980"/>
                  </a:lnTo>
                  <a:lnTo>
                    <a:pt x="268603" y="827723"/>
                  </a:lnTo>
                  <a:cubicBezTo>
                    <a:pt x="115312" y="797097"/>
                    <a:pt x="0" y="664673"/>
                    <a:pt x="0" y="505953"/>
                  </a:cubicBezTo>
                  <a:cubicBezTo>
                    <a:pt x="0" y="369908"/>
                    <a:pt x="84719" y="253181"/>
                    <a:pt x="205457" y="203321"/>
                  </a:cubicBezTo>
                  <a:lnTo>
                    <a:pt x="263275" y="185798"/>
                  </a:lnTo>
                  <a:lnTo>
                    <a:pt x="266087" y="176739"/>
                  </a:lnTo>
                  <a:cubicBezTo>
                    <a:pt x="310017" y="72877"/>
                    <a:pt x="412860" y="0"/>
                    <a:pt x="532724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769297" y="1509796"/>
              <a:ext cx="878766" cy="323165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 defTabSz="814388" fontAlgn="ctr">
                <a:buClr>
                  <a:schemeClr val="accent1"/>
                </a:buClr>
                <a:buSzTx/>
              </a:pPr>
              <a:r>
                <a:rPr lang="ru-RU" sz="15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Интернет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29" name="五边形 28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 связь</a:t>
              </a:r>
            </a:p>
          </p:txBody>
        </p:sp>
        <p:sp>
          <p:nvSpPr>
            <p:cNvPr id="30" name="燕尾形 29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 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05085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Беспроводные устройства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397096" y="1752677"/>
            <a:ext cx="5299304" cy="4076623"/>
            <a:chOff x="6110551" y="1752677"/>
            <a:chExt cx="5299304" cy="4076623"/>
          </a:xfrm>
        </p:grpSpPr>
        <p:sp>
          <p:nvSpPr>
            <p:cNvPr id="118" name="矩形 117"/>
            <p:cNvSpPr/>
            <p:nvPr/>
          </p:nvSpPr>
          <p:spPr>
            <a:xfrm>
              <a:off x="6110551" y="1752677"/>
              <a:ext cx="5029304" cy="4076623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574222" y="1961177"/>
              <a:ext cx="4835633" cy="3606601"/>
              <a:chOff x="6237516" y="1961177"/>
              <a:chExt cx="4835633" cy="360660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9290321" y="2766759"/>
                <a:ext cx="1782828" cy="292303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Контроллер доступа</a:t>
                </a:r>
                <a:endParaRPr lang="en-US" sz="1400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75" name="直接连接符 74"/>
              <p:cNvCxnSpPr>
                <a:endCxn id="27" idx="0"/>
              </p:cNvCxnSpPr>
              <p:nvPr/>
            </p:nvCxnSpPr>
            <p:spPr>
              <a:xfrm flipH="1">
                <a:off x="7864781" y="2575091"/>
                <a:ext cx="0" cy="27337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37516" y="3719583"/>
                <a:ext cx="526830" cy="432000"/>
              </a:xfrm>
              <a:prstGeom prst="rect">
                <a:avLst/>
              </a:prstGeom>
            </p:spPr>
          </p:pic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01366" y="3719583"/>
                <a:ext cx="526830" cy="432000"/>
              </a:xfrm>
              <a:prstGeom prst="rect">
                <a:avLst/>
              </a:prstGeom>
            </p:spPr>
          </p:pic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82214" y="3719583"/>
                <a:ext cx="526830" cy="432000"/>
              </a:xfrm>
              <a:prstGeom prst="rect">
                <a:avLst/>
              </a:prstGeom>
            </p:spPr>
          </p:pic>
          <p:pic>
            <p:nvPicPr>
              <p:cNvPr id="106" name="图片 105" descr="AC-蓝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15044" y="2849444"/>
                <a:ext cx="540000" cy="441818"/>
              </a:xfrm>
              <a:prstGeom prst="rect">
                <a:avLst/>
              </a:prstGeom>
            </p:spPr>
          </p:pic>
          <p:pic>
            <p:nvPicPr>
              <p:cNvPr id="107" name="图片 106" descr="wifi信号蓝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V="1">
                <a:off x="6285967" y="4274183"/>
                <a:ext cx="429928" cy="360000"/>
              </a:xfrm>
              <a:prstGeom prst="rect">
                <a:avLst/>
              </a:prstGeom>
            </p:spPr>
          </p:pic>
          <p:pic>
            <p:nvPicPr>
              <p:cNvPr id="108" name="图片 107" descr="wifi信号蓝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V="1">
                <a:off x="7649817" y="4274183"/>
                <a:ext cx="429928" cy="360000"/>
              </a:xfrm>
              <a:prstGeom prst="rect">
                <a:avLst/>
              </a:prstGeom>
            </p:spPr>
          </p:pic>
          <p:pic>
            <p:nvPicPr>
              <p:cNvPr id="109" name="图片 108" descr="wifi信号蓝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V="1">
                <a:off x="9026747" y="4274183"/>
                <a:ext cx="429928" cy="360000"/>
              </a:xfrm>
              <a:prstGeom prst="rect">
                <a:avLst/>
              </a:prstGeom>
            </p:spPr>
          </p:pic>
          <p:pic>
            <p:nvPicPr>
              <p:cNvPr id="110" name="图片 109" descr="笔记本电脑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885476" y="4860462"/>
                <a:ext cx="539779" cy="338400"/>
              </a:xfrm>
              <a:prstGeom prst="rect">
                <a:avLst/>
              </a:prstGeom>
            </p:spPr>
          </p:pic>
          <p:pic>
            <p:nvPicPr>
              <p:cNvPr id="111" name="图片 110" descr="笔记本电脑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334099" y="4860462"/>
                <a:ext cx="539779" cy="338400"/>
              </a:xfrm>
              <a:prstGeom prst="rect">
                <a:avLst/>
              </a:prstGeom>
            </p:spPr>
          </p:pic>
          <p:cxnSp>
            <p:nvCxnSpPr>
              <p:cNvPr id="112" name="直接连接符 111"/>
              <p:cNvCxnSpPr>
                <a:stCxn id="27" idx="3"/>
                <a:endCxn id="106" idx="1"/>
              </p:cNvCxnSpPr>
              <p:nvPr/>
            </p:nvCxnSpPr>
            <p:spPr>
              <a:xfrm>
                <a:off x="8134781" y="3069549"/>
                <a:ext cx="580263" cy="80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>
                <a:stCxn id="103" idx="0"/>
                <a:endCxn id="27" idx="3"/>
              </p:cNvCxnSpPr>
              <p:nvPr/>
            </p:nvCxnSpPr>
            <p:spPr>
              <a:xfrm flipV="1">
                <a:off x="6500931" y="3069549"/>
                <a:ext cx="1633850" cy="65003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直接连接符 113"/>
              <p:cNvCxnSpPr>
                <a:stCxn id="104" idx="0"/>
                <a:endCxn id="27" idx="2"/>
              </p:cNvCxnSpPr>
              <p:nvPr/>
            </p:nvCxnSpPr>
            <p:spPr>
              <a:xfrm flipH="1" flipV="1">
                <a:off x="7864781" y="3290636"/>
                <a:ext cx="0" cy="4289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直接连接符 114"/>
              <p:cNvCxnSpPr>
                <a:stCxn id="105" idx="0"/>
                <a:endCxn id="27" idx="1"/>
              </p:cNvCxnSpPr>
              <p:nvPr/>
            </p:nvCxnSpPr>
            <p:spPr>
              <a:xfrm flipH="1" flipV="1">
                <a:off x="7594781" y="3069549"/>
                <a:ext cx="1650848" cy="650034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94781" y="2848462"/>
                <a:ext cx="540000" cy="442174"/>
              </a:xfrm>
              <a:prstGeom prst="rect">
                <a:avLst/>
              </a:prstGeom>
            </p:spPr>
          </p:pic>
          <p:sp>
            <p:nvSpPr>
              <p:cNvPr id="116" name="文本框 115"/>
              <p:cNvSpPr txBox="1"/>
              <p:nvPr/>
            </p:nvSpPr>
            <p:spPr>
              <a:xfrm>
                <a:off x="9456674" y="3689663"/>
                <a:ext cx="1059130" cy="418184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Fit AP</a:t>
                </a:r>
              </a:p>
            </p:txBody>
          </p:sp>
          <p:sp>
            <p:nvSpPr>
              <p:cNvPr id="119" name="文本框 118"/>
              <p:cNvSpPr txBox="1"/>
              <p:nvPr/>
            </p:nvSpPr>
            <p:spPr>
              <a:xfrm>
                <a:off x="6237517" y="5260001"/>
                <a:ext cx="1528966" cy="30777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fontAlgn="ctr"/>
                <a:r>
                  <a:rPr lang="ru-RU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Беспроводной терминал</a:t>
                </a: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7999881" y="5260001"/>
                <a:ext cx="1509163" cy="30777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fontAlgn="ctr"/>
                <a:r>
                  <a:rPr lang="ru-RU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Беспроводной терминал</a:t>
                </a: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7334406" y="1961177"/>
                <a:ext cx="1103296" cy="608825"/>
                <a:chOff x="7667777" y="1312242"/>
                <a:chExt cx="1103296" cy="608825"/>
              </a:xfrm>
            </p:grpSpPr>
            <p:sp>
              <p:nvSpPr>
                <p:cNvPr id="77" name="任意多边形 76"/>
                <p:cNvSpPr/>
                <p:nvPr/>
              </p:nvSpPr>
              <p:spPr>
                <a:xfrm>
                  <a:off x="7718163" y="1312242"/>
                  <a:ext cx="959978" cy="608825"/>
                </a:xfrm>
                <a:custGeom>
                  <a:avLst/>
                  <a:gdLst>
                    <a:gd name="connsiteX0" fmla="*/ 532724 w 1247922"/>
                    <a:gd name="connsiteY0" fmla="*/ 0 h 834397"/>
                    <a:gd name="connsiteX1" fmla="*/ 694518 w 1247922"/>
                    <a:gd name="connsiteY1" fmla="*/ 49421 h 834397"/>
                    <a:gd name="connsiteX2" fmla="*/ 733395 w 1247922"/>
                    <a:gd name="connsiteY2" fmla="*/ 81498 h 834397"/>
                    <a:gd name="connsiteX3" fmla="*/ 749230 w 1247922"/>
                    <a:gd name="connsiteY3" fmla="*/ 76583 h 834397"/>
                    <a:gd name="connsiteX4" fmla="*/ 793903 w 1247922"/>
                    <a:gd name="connsiteY4" fmla="*/ 72079 h 834397"/>
                    <a:gd name="connsiteX5" fmla="*/ 998149 w 1247922"/>
                    <a:gd name="connsiteY5" fmla="*/ 207463 h 834397"/>
                    <a:gd name="connsiteX6" fmla="*/ 1002990 w 1247922"/>
                    <a:gd name="connsiteY6" fmla="*/ 231436 h 834397"/>
                    <a:gd name="connsiteX7" fmla="*/ 1004804 w 1247922"/>
                    <a:gd name="connsiteY7" fmla="*/ 231619 h 834397"/>
                    <a:gd name="connsiteX8" fmla="*/ 1247922 w 1247922"/>
                    <a:gd name="connsiteY8" fmla="*/ 529915 h 834397"/>
                    <a:gd name="connsiteX9" fmla="*/ 1004804 w 1247922"/>
                    <a:gd name="connsiteY9" fmla="*/ 828211 h 834397"/>
                    <a:gd name="connsiteX10" fmla="*/ 952069 w 1247922"/>
                    <a:gd name="connsiteY10" fmla="*/ 833527 h 834397"/>
                    <a:gd name="connsiteX11" fmla="*/ 952069 w 1247922"/>
                    <a:gd name="connsiteY11" fmla="*/ 834396 h 834397"/>
                    <a:gd name="connsiteX12" fmla="*/ 943450 w 1247922"/>
                    <a:gd name="connsiteY12" fmla="*/ 834396 h 834397"/>
                    <a:gd name="connsiteX13" fmla="*/ 943440 w 1247922"/>
                    <a:gd name="connsiteY13" fmla="*/ 834397 h 834397"/>
                    <a:gd name="connsiteX14" fmla="*/ 943430 w 1247922"/>
                    <a:gd name="connsiteY14" fmla="*/ 834396 h 834397"/>
                    <a:gd name="connsiteX15" fmla="*/ 336399 w 1247922"/>
                    <a:gd name="connsiteY15" fmla="*/ 834396 h 834397"/>
                    <a:gd name="connsiteX16" fmla="*/ 332170 w 1247922"/>
                    <a:gd name="connsiteY16" fmla="*/ 834396 h 834397"/>
                    <a:gd name="connsiteX17" fmla="*/ 332170 w 1247922"/>
                    <a:gd name="connsiteY17" fmla="*/ 833980 h 834397"/>
                    <a:gd name="connsiteX18" fmla="*/ 268603 w 1247922"/>
                    <a:gd name="connsiteY18" fmla="*/ 827723 h 834397"/>
                    <a:gd name="connsiteX19" fmla="*/ 0 w 1247922"/>
                    <a:gd name="connsiteY19" fmla="*/ 505953 h 834397"/>
                    <a:gd name="connsiteX20" fmla="*/ 205457 w 1247922"/>
                    <a:gd name="connsiteY20" fmla="*/ 203321 h 834397"/>
                    <a:gd name="connsiteX21" fmla="*/ 263275 w 1247922"/>
                    <a:gd name="connsiteY21" fmla="*/ 185798 h 834397"/>
                    <a:gd name="connsiteX22" fmla="*/ 266087 w 1247922"/>
                    <a:gd name="connsiteY22" fmla="*/ 176739 h 834397"/>
                    <a:gd name="connsiteX23" fmla="*/ 532724 w 1247922"/>
                    <a:gd name="connsiteY23" fmla="*/ 0 h 8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47922" h="834396">
                      <a:moveTo>
                        <a:pt x="532724" y="0"/>
                      </a:moveTo>
                      <a:cubicBezTo>
                        <a:pt x="592656" y="0"/>
                        <a:pt x="648333" y="18219"/>
                        <a:pt x="694518" y="49421"/>
                      </a:cubicBezTo>
                      <a:lnTo>
                        <a:pt x="733395" y="81498"/>
                      </a:lnTo>
                      <a:lnTo>
                        <a:pt x="749230" y="76583"/>
                      </a:lnTo>
                      <a:cubicBezTo>
                        <a:pt x="763659" y="73630"/>
                        <a:pt x="778600" y="72079"/>
                        <a:pt x="793903" y="72079"/>
                      </a:cubicBezTo>
                      <a:cubicBezTo>
                        <a:pt x="885720" y="72079"/>
                        <a:pt x="964499" y="127903"/>
                        <a:pt x="998149" y="207463"/>
                      </a:cubicBezTo>
                      <a:lnTo>
                        <a:pt x="1002990" y="231436"/>
                      </a:lnTo>
                      <a:lnTo>
                        <a:pt x="1004804" y="231619"/>
                      </a:lnTo>
                      <a:cubicBezTo>
                        <a:pt x="1143551" y="260011"/>
                        <a:pt x="1247922" y="382774"/>
                        <a:pt x="1247922" y="529915"/>
                      </a:cubicBezTo>
                      <a:cubicBezTo>
                        <a:pt x="1247922" y="677056"/>
                        <a:pt x="1143551" y="799819"/>
                        <a:pt x="1004804" y="828211"/>
                      </a:cubicBezTo>
                      <a:lnTo>
                        <a:pt x="952069" y="833527"/>
                      </a:lnTo>
                      <a:lnTo>
                        <a:pt x="952069" y="834396"/>
                      </a:lnTo>
                      <a:lnTo>
                        <a:pt x="943450" y="834396"/>
                      </a:lnTo>
                      <a:lnTo>
                        <a:pt x="943440" y="834397"/>
                      </a:lnTo>
                      <a:lnTo>
                        <a:pt x="943430" y="834396"/>
                      </a:lnTo>
                      <a:lnTo>
                        <a:pt x="336399" y="834396"/>
                      </a:lnTo>
                      <a:lnTo>
                        <a:pt x="332170" y="834396"/>
                      </a:lnTo>
                      <a:lnTo>
                        <a:pt x="332170" y="833980"/>
                      </a:lnTo>
                      <a:lnTo>
                        <a:pt x="268603" y="827723"/>
                      </a:lnTo>
                      <a:cubicBezTo>
                        <a:pt x="115312" y="797097"/>
                        <a:pt x="0" y="664673"/>
                        <a:pt x="0" y="505953"/>
                      </a:cubicBezTo>
                      <a:cubicBezTo>
                        <a:pt x="0" y="369908"/>
                        <a:pt x="84719" y="253181"/>
                        <a:pt x="205457" y="203321"/>
                      </a:cubicBezTo>
                      <a:lnTo>
                        <a:pt x="263275" y="185798"/>
                      </a:lnTo>
                      <a:lnTo>
                        <a:pt x="266087" y="176739"/>
                      </a:lnTo>
                      <a:cubicBezTo>
                        <a:pt x="310017" y="72877"/>
                        <a:pt x="412860" y="0"/>
                        <a:pt x="5327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fontAlgn="ctr"/>
                  <a:endParaRPr lang="zh-CN" altLang="en-US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78" name="矩形 77"/>
                <p:cNvSpPr/>
                <p:nvPr/>
              </p:nvSpPr>
              <p:spPr>
                <a:xfrm>
                  <a:off x="7667777" y="1499118"/>
                  <a:ext cx="1103296" cy="323165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algn="ctr" defTabSz="814388" fontAlgn="ctr">
                    <a:buClr>
                      <a:schemeClr val="accent1"/>
                    </a:buClr>
                    <a:buSzTx/>
                  </a:pPr>
                  <a:r>
                    <a:rPr lang="ru-RU" sz="1500" dirty="0">
                      <a:solidFill>
                        <a:schemeClr val="bg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Интернет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776053" y="1752677"/>
            <a:ext cx="5029304" cy="4076623"/>
            <a:chOff x="662586" y="1752677"/>
            <a:chExt cx="5029304" cy="4076623"/>
          </a:xfrm>
        </p:grpSpPr>
        <p:sp>
          <p:nvSpPr>
            <p:cNvPr id="102" name="矩形 101"/>
            <p:cNvSpPr/>
            <p:nvPr/>
          </p:nvSpPr>
          <p:spPr>
            <a:xfrm>
              <a:off x="662586" y="1752677"/>
              <a:ext cx="5029304" cy="4076623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143208" y="1961177"/>
              <a:ext cx="4460634" cy="3606601"/>
              <a:chOff x="732069" y="1961177"/>
              <a:chExt cx="4460634" cy="3606601"/>
            </a:xfrm>
          </p:grpSpPr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63667" y="3719583"/>
                <a:ext cx="526830" cy="432000"/>
              </a:xfrm>
              <a:prstGeom prst="rect">
                <a:avLst/>
              </a:prstGeom>
            </p:spPr>
          </p:pic>
          <p:pic>
            <p:nvPicPr>
              <p:cNvPr id="47" name="图片 46" descr="笔记本电脑.png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57192" y="4860462"/>
                <a:ext cx="539779" cy="338400"/>
              </a:xfrm>
              <a:prstGeom prst="rect">
                <a:avLst/>
              </a:prstGeom>
            </p:spPr>
          </p:pic>
          <p:pic>
            <p:nvPicPr>
              <p:cNvPr id="48" name="图片 47" descr="wifi信号蓝.png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V="1">
                <a:off x="3012118" y="4274183"/>
                <a:ext cx="429928" cy="360000"/>
              </a:xfrm>
              <a:prstGeom prst="rect">
                <a:avLst/>
              </a:prstGeom>
            </p:spPr>
          </p:pic>
          <p:pic>
            <p:nvPicPr>
              <p:cNvPr id="90" name="图片 89" descr="PC.png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170893" y="4822662"/>
                <a:ext cx="539063" cy="414000"/>
              </a:xfrm>
              <a:prstGeom prst="rect">
                <a:avLst/>
              </a:prstGeom>
            </p:spPr>
          </p:pic>
          <p:pic>
            <p:nvPicPr>
              <p:cNvPr id="92" name="图片 91"/>
              <p:cNvPicPr/>
              <p:nvPr/>
            </p:nvPicPr>
            <p:blipFill>
              <a:blip r:embed="rId9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69956" y="3708783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93" name="直接连接符 92"/>
              <p:cNvCxnSpPr>
                <a:stCxn id="92" idx="0"/>
              </p:cNvCxnSpPr>
              <p:nvPr/>
            </p:nvCxnSpPr>
            <p:spPr>
              <a:xfrm flipV="1">
                <a:off x="1439956" y="3059062"/>
                <a:ext cx="781633" cy="64972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>
                <a:endCxn id="44" idx="0"/>
              </p:cNvCxnSpPr>
              <p:nvPr/>
            </p:nvCxnSpPr>
            <p:spPr>
              <a:xfrm>
                <a:off x="2221589" y="3059062"/>
                <a:ext cx="1005493" cy="660521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9" name="图片 48"/>
              <p:cNvPicPr/>
              <p:nvPr/>
            </p:nvPicPr>
            <p:blipFill>
              <a:blip r:embed="rId10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972878" y="2848462"/>
                <a:ext cx="540000" cy="442800"/>
              </a:xfrm>
              <a:prstGeom prst="rect">
                <a:avLst/>
              </a:prstGeom>
            </p:spPr>
          </p:pic>
          <p:cxnSp>
            <p:nvCxnSpPr>
              <p:cNvPr id="95" name="直接连接符 94"/>
              <p:cNvCxnSpPr>
                <a:stCxn id="90" idx="0"/>
                <a:endCxn id="92" idx="2"/>
              </p:cNvCxnSpPr>
              <p:nvPr/>
            </p:nvCxnSpPr>
            <p:spPr>
              <a:xfrm flipH="1" flipV="1">
                <a:off x="1439956" y="4151583"/>
                <a:ext cx="469" cy="67107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49" idx="0"/>
              </p:cNvCxnSpPr>
              <p:nvPr/>
            </p:nvCxnSpPr>
            <p:spPr>
              <a:xfrm flipH="1" flipV="1">
                <a:off x="2242878" y="2575305"/>
                <a:ext cx="0" cy="27315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7" name="文本框 96"/>
              <p:cNvSpPr txBox="1"/>
              <p:nvPr/>
            </p:nvSpPr>
            <p:spPr>
              <a:xfrm>
                <a:off x="3490497" y="3689663"/>
                <a:ext cx="990296" cy="28183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Fat AP</a:t>
                </a: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3496971" y="4374682"/>
                <a:ext cx="1695732" cy="259502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fontAlgn="ctr"/>
                <a:r>
                  <a:rPr lang="ru-RU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Беспроводная сеть </a:t>
                </a:r>
                <a:r>
                  <a:rPr lang="en-US" sz="14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(Wi-Fi)</a:t>
                </a: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732069" y="5260001"/>
                <a:ext cx="1415773" cy="30777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fontAlgn="ctr"/>
                <a:r>
                  <a:rPr lang="ru-RU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Проводной терминал</a:t>
                </a:r>
                <a:endParaRPr lang="en-US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2423015" y="5260001"/>
                <a:ext cx="1608134" cy="307777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 fontAlgn="ctr"/>
                <a:r>
                  <a:rPr lang="ru-RU" sz="1400" dirty="0">
                    <a:latin typeface="Arial" panose="020B0604020202020204" pitchFamily="34" charset="0"/>
                    <a:cs typeface="Arial" panose="020B0604020202020204" pitchFamily="34" charset="0"/>
                  </a:rPr>
                  <a:t>Беспроводной терминал</a:t>
                </a:r>
              </a:p>
            </p:txBody>
          </p:sp>
          <p:grpSp>
            <p:nvGrpSpPr>
              <p:cNvPr id="79" name="组合 78"/>
              <p:cNvGrpSpPr/>
              <p:nvPr/>
            </p:nvGrpSpPr>
            <p:grpSpPr>
              <a:xfrm>
                <a:off x="1588744" y="1961177"/>
                <a:ext cx="1308267" cy="608825"/>
                <a:chOff x="7542550" y="1312242"/>
                <a:chExt cx="1308267" cy="608825"/>
              </a:xfrm>
            </p:grpSpPr>
            <p:sp>
              <p:nvSpPr>
                <p:cNvPr id="91" name="任意多边形 90"/>
                <p:cNvSpPr/>
                <p:nvPr/>
              </p:nvSpPr>
              <p:spPr>
                <a:xfrm>
                  <a:off x="7718163" y="1312242"/>
                  <a:ext cx="959978" cy="608825"/>
                </a:xfrm>
                <a:custGeom>
                  <a:avLst/>
                  <a:gdLst>
                    <a:gd name="connsiteX0" fmla="*/ 532724 w 1247922"/>
                    <a:gd name="connsiteY0" fmla="*/ 0 h 834397"/>
                    <a:gd name="connsiteX1" fmla="*/ 694518 w 1247922"/>
                    <a:gd name="connsiteY1" fmla="*/ 49421 h 834397"/>
                    <a:gd name="connsiteX2" fmla="*/ 733395 w 1247922"/>
                    <a:gd name="connsiteY2" fmla="*/ 81498 h 834397"/>
                    <a:gd name="connsiteX3" fmla="*/ 749230 w 1247922"/>
                    <a:gd name="connsiteY3" fmla="*/ 76583 h 834397"/>
                    <a:gd name="connsiteX4" fmla="*/ 793903 w 1247922"/>
                    <a:gd name="connsiteY4" fmla="*/ 72079 h 834397"/>
                    <a:gd name="connsiteX5" fmla="*/ 998149 w 1247922"/>
                    <a:gd name="connsiteY5" fmla="*/ 207463 h 834397"/>
                    <a:gd name="connsiteX6" fmla="*/ 1002990 w 1247922"/>
                    <a:gd name="connsiteY6" fmla="*/ 231436 h 834397"/>
                    <a:gd name="connsiteX7" fmla="*/ 1004804 w 1247922"/>
                    <a:gd name="connsiteY7" fmla="*/ 231619 h 834397"/>
                    <a:gd name="connsiteX8" fmla="*/ 1247922 w 1247922"/>
                    <a:gd name="connsiteY8" fmla="*/ 529915 h 834397"/>
                    <a:gd name="connsiteX9" fmla="*/ 1004804 w 1247922"/>
                    <a:gd name="connsiteY9" fmla="*/ 828211 h 834397"/>
                    <a:gd name="connsiteX10" fmla="*/ 952069 w 1247922"/>
                    <a:gd name="connsiteY10" fmla="*/ 833527 h 834397"/>
                    <a:gd name="connsiteX11" fmla="*/ 952069 w 1247922"/>
                    <a:gd name="connsiteY11" fmla="*/ 834396 h 834397"/>
                    <a:gd name="connsiteX12" fmla="*/ 943450 w 1247922"/>
                    <a:gd name="connsiteY12" fmla="*/ 834396 h 834397"/>
                    <a:gd name="connsiteX13" fmla="*/ 943440 w 1247922"/>
                    <a:gd name="connsiteY13" fmla="*/ 834397 h 834397"/>
                    <a:gd name="connsiteX14" fmla="*/ 943430 w 1247922"/>
                    <a:gd name="connsiteY14" fmla="*/ 834396 h 834397"/>
                    <a:gd name="connsiteX15" fmla="*/ 336399 w 1247922"/>
                    <a:gd name="connsiteY15" fmla="*/ 834396 h 834397"/>
                    <a:gd name="connsiteX16" fmla="*/ 332170 w 1247922"/>
                    <a:gd name="connsiteY16" fmla="*/ 834396 h 834397"/>
                    <a:gd name="connsiteX17" fmla="*/ 332170 w 1247922"/>
                    <a:gd name="connsiteY17" fmla="*/ 833980 h 834397"/>
                    <a:gd name="connsiteX18" fmla="*/ 268603 w 1247922"/>
                    <a:gd name="connsiteY18" fmla="*/ 827723 h 834397"/>
                    <a:gd name="connsiteX19" fmla="*/ 0 w 1247922"/>
                    <a:gd name="connsiteY19" fmla="*/ 505953 h 834397"/>
                    <a:gd name="connsiteX20" fmla="*/ 205457 w 1247922"/>
                    <a:gd name="connsiteY20" fmla="*/ 203321 h 834397"/>
                    <a:gd name="connsiteX21" fmla="*/ 263275 w 1247922"/>
                    <a:gd name="connsiteY21" fmla="*/ 185798 h 834397"/>
                    <a:gd name="connsiteX22" fmla="*/ 266087 w 1247922"/>
                    <a:gd name="connsiteY22" fmla="*/ 176739 h 834397"/>
                    <a:gd name="connsiteX23" fmla="*/ 532724 w 1247922"/>
                    <a:gd name="connsiteY23" fmla="*/ 0 h 834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247922" h="834396">
                      <a:moveTo>
                        <a:pt x="532724" y="0"/>
                      </a:moveTo>
                      <a:cubicBezTo>
                        <a:pt x="592656" y="0"/>
                        <a:pt x="648333" y="18219"/>
                        <a:pt x="694518" y="49421"/>
                      </a:cubicBezTo>
                      <a:lnTo>
                        <a:pt x="733395" y="81498"/>
                      </a:lnTo>
                      <a:lnTo>
                        <a:pt x="749230" y="76583"/>
                      </a:lnTo>
                      <a:cubicBezTo>
                        <a:pt x="763659" y="73630"/>
                        <a:pt x="778600" y="72079"/>
                        <a:pt x="793903" y="72079"/>
                      </a:cubicBezTo>
                      <a:cubicBezTo>
                        <a:pt x="885720" y="72079"/>
                        <a:pt x="964499" y="127903"/>
                        <a:pt x="998149" y="207463"/>
                      </a:cubicBezTo>
                      <a:lnTo>
                        <a:pt x="1002990" y="231436"/>
                      </a:lnTo>
                      <a:lnTo>
                        <a:pt x="1004804" y="231619"/>
                      </a:lnTo>
                      <a:cubicBezTo>
                        <a:pt x="1143551" y="260011"/>
                        <a:pt x="1247922" y="382774"/>
                        <a:pt x="1247922" y="529915"/>
                      </a:cubicBezTo>
                      <a:cubicBezTo>
                        <a:pt x="1247922" y="677056"/>
                        <a:pt x="1143551" y="799819"/>
                        <a:pt x="1004804" y="828211"/>
                      </a:cubicBezTo>
                      <a:lnTo>
                        <a:pt x="952069" y="833527"/>
                      </a:lnTo>
                      <a:lnTo>
                        <a:pt x="952069" y="834396"/>
                      </a:lnTo>
                      <a:lnTo>
                        <a:pt x="943450" y="834396"/>
                      </a:lnTo>
                      <a:lnTo>
                        <a:pt x="943440" y="834397"/>
                      </a:lnTo>
                      <a:lnTo>
                        <a:pt x="943430" y="834396"/>
                      </a:lnTo>
                      <a:lnTo>
                        <a:pt x="336399" y="834396"/>
                      </a:lnTo>
                      <a:lnTo>
                        <a:pt x="332170" y="834396"/>
                      </a:lnTo>
                      <a:lnTo>
                        <a:pt x="332170" y="833980"/>
                      </a:lnTo>
                      <a:lnTo>
                        <a:pt x="268603" y="827723"/>
                      </a:lnTo>
                      <a:cubicBezTo>
                        <a:pt x="115312" y="797097"/>
                        <a:pt x="0" y="664673"/>
                        <a:pt x="0" y="505953"/>
                      </a:cubicBezTo>
                      <a:cubicBezTo>
                        <a:pt x="0" y="369908"/>
                        <a:pt x="84719" y="253181"/>
                        <a:pt x="205457" y="203321"/>
                      </a:cubicBezTo>
                      <a:lnTo>
                        <a:pt x="263275" y="185798"/>
                      </a:lnTo>
                      <a:lnTo>
                        <a:pt x="266087" y="176739"/>
                      </a:lnTo>
                      <a:cubicBezTo>
                        <a:pt x="310017" y="72877"/>
                        <a:pt x="412860" y="0"/>
                        <a:pt x="532724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28575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 fontAlgn="ctr"/>
                  <a:endParaRPr lang="zh-CN" altLang="en-US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98" name="矩形 97"/>
                <p:cNvSpPr/>
                <p:nvPr/>
              </p:nvSpPr>
              <p:spPr>
                <a:xfrm>
                  <a:off x="7542550" y="1509796"/>
                  <a:ext cx="1308267" cy="405774"/>
                </a:xfrm>
                <a:prstGeom prst="rect">
                  <a:avLst/>
                </a:prstGeom>
                <a:noFill/>
              </p:spPr>
              <p:txBody>
                <a:bodyPr wrap="square">
                  <a:noAutofit/>
                </a:bodyPr>
                <a:lstStyle/>
                <a:p>
                  <a:pPr algn="ctr" defTabSz="814388" fontAlgn="ctr">
                    <a:buClr>
                      <a:schemeClr val="accent1"/>
                    </a:buClr>
                    <a:buSzTx/>
                  </a:pPr>
                  <a:r>
                    <a:rPr lang="ru-RU" sz="1500" dirty="0">
                      <a:solidFill>
                        <a:schemeClr val="bg1">
                          <a:lumMod val="50000"/>
                        </a:schemeClr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Интернет</a:t>
                  </a:r>
                </a:p>
              </p:txBody>
            </p:sp>
          </p:grpSp>
        </p:grpSp>
      </p:grpSp>
      <p:grpSp>
        <p:nvGrpSpPr>
          <p:cNvPr id="52" name="组合 51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53" name="五边形 52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 связь</a:t>
              </a:r>
            </a:p>
          </p:txBody>
        </p:sp>
        <p:sp>
          <p:nvSpPr>
            <p:cNvPr id="54" name="燕尾形 53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 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10697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Связь и сети</a:t>
            </a:r>
          </a:p>
          <a:p>
            <a:r>
              <a:rPr lang="ru-RU" b="1" dirty="0">
                <a:latin typeface="+mn-ea"/>
                <a:ea typeface="+mn-ea"/>
              </a:rPr>
              <a:t>Типы сетей и топологий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Планирование сети и работа сетевых инженеров</a:t>
            </a:r>
          </a:p>
        </p:txBody>
      </p:sp>
    </p:spTree>
    <p:extLst>
      <p:ext uri="{BB962C8B-B14F-4D97-AF65-F5344CB8AC3E}">
        <p14:creationId xmlns:p14="http://schemas.microsoft.com/office/powerpoint/2010/main" val="945067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309002" y="1139433"/>
            <a:ext cx="11306175" cy="4680000"/>
          </a:xfrm>
        </p:spPr>
        <p:txBody>
          <a:bodyPr wrap="square">
            <a:noAutofit/>
          </a:bodyPr>
          <a:lstStyle/>
          <a:p>
            <a:pPr>
              <a:lnSpc>
                <a:spcPct val="130000"/>
              </a:lnSpc>
            </a:pPr>
            <a:r>
              <a:rPr lang="ru-RU" sz="1800" dirty="0">
                <a:latin typeface="+mn-ea"/>
                <a:ea typeface="+mn-ea"/>
              </a:rPr>
              <a:t>В зависимости от географического охвата сети подразделяются на локальные вычислительные сети (LAN), городские вычислительные сети (MAN) и глобальные вычислительные сети (WAN).</a:t>
            </a:r>
          </a:p>
          <a:p>
            <a:pPr marL="654050" lvl="1" indent="-328613">
              <a:lnSpc>
                <a:spcPct val="130000"/>
              </a:lnSpc>
            </a:pPr>
            <a:r>
              <a:rPr lang="en-US" sz="1600" dirty="0">
                <a:latin typeface="+mn-ea"/>
                <a:ea typeface="+mn-ea"/>
              </a:rPr>
              <a:t>LAN</a:t>
            </a:r>
            <a:r>
              <a:rPr lang="en-US" sz="160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en-US" sz="1300" dirty="0">
                <a:solidFill>
                  <a:srgbClr val="151515"/>
                </a:solidFill>
                <a:latin typeface="+mn-ea"/>
                <a:ea typeface="+mn-ea"/>
              </a:rPr>
              <a:t>(Local Area Network)</a:t>
            </a:r>
            <a:endParaRPr lang="ru-RU" sz="1300" dirty="0">
              <a:solidFill>
                <a:srgbClr val="151515"/>
              </a:solidFill>
              <a:latin typeface="+mn-ea"/>
              <a:ea typeface="+mn-ea"/>
            </a:endParaRPr>
          </a:p>
          <a:p>
            <a:pPr marL="1003300" lvl="2" indent="-334963">
              <a:lnSpc>
                <a:spcPct val="130000"/>
              </a:lnSpc>
            </a:pPr>
            <a:r>
              <a:rPr lang="en-US" sz="1300" dirty="0">
                <a:latin typeface="+mn-ea"/>
                <a:ea typeface="+mn-ea"/>
              </a:rPr>
              <a:t>LAN</a:t>
            </a:r>
            <a:r>
              <a:rPr lang="ru-RU" sz="1300" dirty="0">
                <a:latin typeface="+mn-ea"/>
                <a:ea typeface="+mn-ea"/>
              </a:rPr>
              <a:t> – это сеть, состоящая из компьютеров, серверов и сетевых устройств в географической зоне. Зона покрытия </a:t>
            </a:r>
            <a:r>
              <a:rPr lang="en-US" sz="1300" dirty="0">
                <a:latin typeface="+mn-ea"/>
                <a:ea typeface="+mn-ea"/>
              </a:rPr>
              <a:t>LAN</a:t>
            </a:r>
            <a:r>
              <a:rPr lang="ru-RU" sz="1300" dirty="0">
                <a:latin typeface="+mn-ea"/>
                <a:ea typeface="+mn-ea"/>
              </a:rPr>
              <a:t> обычно составляет несколько тысяч квадратных метров.</a:t>
            </a:r>
          </a:p>
          <a:p>
            <a:pPr marL="1003300" lvl="2" indent="-334963">
              <a:lnSpc>
                <a:spcPct val="130000"/>
              </a:lnSpc>
            </a:pPr>
            <a:r>
              <a:rPr lang="ru-RU" sz="1300" dirty="0">
                <a:latin typeface="+mn-ea"/>
                <a:ea typeface="+mn-ea"/>
              </a:rPr>
              <a:t>Типичные </a:t>
            </a:r>
            <a:r>
              <a:rPr lang="en-US" sz="1300" dirty="0">
                <a:latin typeface="+mn-ea"/>
                <a:ea typeface="+mn-ea"/>
              </a:rPr>
              <a:t>LAN</a:t>
            </a:r>
            <a:r>
              <a:rPr lang="ru-RU" sz="1300" dirty="0">
                <a:latin typeface="+mn-ea"/>
                <a:ea typeface="+mn-ea"/>
              </a:rPr>
              <a:t>: офисная сеть компании, сеть кибер-кафе, домашняя сеть.</a:t>
            </a:r>
          </a:p>
          <a:p>
            <a:pPr marL="654050" lvl="1" indent="-328613">
              <a:lnSpc>
                <a:spcPct val="130000"/>
              </a:lnSpc>
            </a:pPr>
            <a:r>
              <a:rPr lang="en-US" sz="1300" dirty="0">
                <a:latin typeface="+mn-ea"/>
                <a:ea typeface="+mn-ea"/>
              </a:rPr>
              <a:t>MAN  </a:t>
            </a:r>
            <a:r>
              <a:rPr lang="en-US" sz="1300" dirty="0">
                <a:solidFill>
                  <a:srgbClr val="151515"/>
                </a:solidFill>
                <a:latin typeface="+mn-ea"/>
                <a:ea typeface="+mn-ea"/>
              </a:rPr>
              <a:t>(Metropolitan Area Network)</a:t>
            </a:r>
            <a:endParaRPr lang="ru-RU" sz="1300" dirty="0">
              <a:solidFill>
                <a:srgbClr val="151515"/>
              </a:solidFill>
              <a:latin typeface="+mn-ea"/>
              <a:ea typeface="+mn-ea"/>
            </a:endParaRPr>
          </a:p>
          <a:p>
            <a:pPr marL="1003300" lvl="2" indent="-334963">
              <a:lnSpc>
                <a:spcPct val="130000"/>
              </a:lnSpc>
            </a:pPr>
            <a:r>
              <a:rPr lang="en-US" sz="1300" dirty="0">
                <a:latin typeface="+mn-ea"/>
                <a:ea typeface="+mn-ea"/>
              </a:rPr>
              <a:t>MAN</a:t>
            </a:r>
            <a:r>
              <a:rPr lang="ru-RU" sz="1300" dirty="0">
                <a:latin typeface="+mn-ea"/>
                <a:ea typeface="+mn-ea"/>
              </a:rPr>
              <a:t> – это компьютерная коммуникационная сеть, созданная внутри города.</a:t>
            </a:r>
          </a:p>
          <a:p>
            <a:pPr marL="1003300" lvl="2" indent="-334963">
              <a:lnSpc>
                <a:spcPct val="130000"/>
              </a:lnSpc>
            </a:pPr>
            <a:r>
              <a:rPr lang="ru-RU" sz="1300" dirty="0">
                <a:latin typeface="+mn-ea"/>
                <a:ea typeface="+mn-ea"/>
              </a:rPr>
              <a:t>Типичные </a:t>
            </a:r>
            <a:r>
              <a:rPr lang="en-US" sz="1300" dirty="0">
                <a:latin typeface="+mn-ea"/>
                <a:ea typeface="+mn-ea"/>
              </a:rPr>
              <a:t>MAN</a:t>
            </a:r>
            <a:r>
              <a:rPr lang="ru-RU" sz="1300" dirty="0">
                <a:latin typeface="+mn-ea"/>
                <a:ea typeface="+mn-ea"/>
              </a:rPr>
              <a:t>: широкополосные </a:t>
            </a:r>
            <a:r>
              <a:rPr lang="en-US" sz="1300" dirty="0">
                <a:latin typeface="+mn-ea"/>
                <a:ea typeface="+mn-ea"/>
              </a:rPr>
              <a:t>MAN</a:t>
            </a:r>
            <a:r>
              <a:rPr lang="ru-RU" sz="1300" dirty="0">
                <a:latin typeface="+mn-ea"/>
                <a:ea typeface="+mn-ea"/>
              </a:rPr>
              <a:t>, образовательные </a:t>
            </a:r>
            <a:r>
              <a:rPr lang="en-US" sz="1300" dirty="0">
                <a:latin typeface="+mn-ea"/>
                <a:ea typeface="+mn-ea"/>
              </a:rPr>
              <a:t>MAN</a:t>
            </a:r>
            <a:r>
              <a:rPr lang="ru-RU" sz="1300" dirty="0">
                <a:latin typeface="+mn-ea"/>
                <a:ea typeface="+mn-ea"/>
              </a:rPr>
              <a:t>, а также частные линии электронного правительства в муниципалитете или провинции.</a:t>
            </a:r>
          </a:p>
          <a:p>
            <a:pPr marL="654050" lvl="1" indent="-338138">
              <a:lnSpc>
                <a:spcPct val="130000"/>
              </a:lnSpc>
            </a:pPr>
            <a:r>
              <a:rPr lang="en-US" sz="1300" dirty="0">
                <a:latin typeface="+mn-ea"/>
                <a:ea typeface="+mn-ea"/>
              </a:rPr>
              <a:t>WAN  (</a:t>
            </a:r>
            <a:r>
              <a:rPr lang="en-US" sz="1300" dirty="0">
                <a:solidFill>
                  <a:srgbClr val="151515"/>
                </a:solidFill>
                <a:latin typeface="+mn-ea"/>
                <a:ea typeface="+mn-ea"/>
              </a:rPr>
              <a:t>Wide Area Network)</a:t>
            </a:r>
            <a:endParaRPr lang="ru-RU" sz="1300" dirty="0">
              <a:solidFill>
                <a:srgbClr val="151515"/>
              </a:solidFill>
              <a:latin typeface="+mn-ea"/>
              <a:ea typeface="+mn-ea"/>
            </a:endParaRPr>
          </a:p>
          <a:p>
            <a:pPr marL="1003300" lvl="2" indent="-334963">
              <a:lnSpc>
                <a:spcPct val="130000"/>
              </a:lnSpc>
            </a:pPr>
            <a:r>
              <a:rPr lang="en-US" sz="1300" dirty="0">
                <a:latin typeface="+mn-ea"/>
                <a:ea typeface="+mn-ea"/>
              </a:rPr>
              <a:t>WAN</a:t>
            </a:r>
            <a:r>
              <a:rPr lang="ru-RU" sz="1300" dirty="0">
                <a:latin typeface="+mn-ea"/>
                <a:ea typeface="+mn-ea"/>
              </a:rPr>
              <a:t> обычно охватывает обширную географическую зону площадью от десятков до тысяч квадратных километров. Она может соединять сети нескольких городов или даже </a:t>
            </a:r>
            <a:r>
              <a:rPr lang="ru-RU" sz="1300" strike="sngStrike" dirty="0">
                <a:latin typeface="+mn-ea"/>
                <a:ea typeface="+mn-ea"/>
              </a:rPr>
              <a:t>сети</a:t>
            </a:r>
            <a:r>
              <a:rPr lang="ru-RU" sz="1300" dirty="0">
                <a:latin typeface="+mn-ea"/>
                <a:ea typeface="+mn-ea"/>
              </a:rPr>
              <a:t> стран (международная крупномасштабная сеть) и обеспечивать междугородную связь.</a:t>
            </a:r>
          </a:p>
          <a:p>
            <a:pPr marL="1003300" lvl="2" indent="-334963">
              <a:lnSpc>
                <a:spcPct val="130000"/>
              </a:lnSpc>
            </a:pPr>
            <a:r>
              <a:rPr lang="ru-RU" sz="1300" dirty="0">
                <a:latin typeface="+mn-ea"/>
                <a:ea typeface="+mn-ea"/>
              </a:rPr>
              <a:t>Интернет – это типичная глобальная сеть.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en-US" dirty="0">
                <a:latin typeface="+mn-ea"/>
                <a:ea typeface="+mn-ea"/>
              </a:rPr>
              <a:t>LAN, MAN </a:t>
            </a:r>
            <a:r>
              <a:rPr lang="ru-RU" dirty="0">
                <a:latin typeface="+mn-ea"/>
                <a:ea typeface="+mn-ea"/>
              </a:rPr>
              <a:t>и</a:t>
            </a:r>
            <a:r>
              <a:rPr lang="en-US" dirty="0">
                <a:latin typeface="+mn-ea"/>
                <a:ea typeface="+mn-ea"/>
              </a:rPr>
              <a:t> WAN</a:t>
            </a:r>
            <a:endParaRPr lang="ru-RU" dirty="0">
              <a:latin typeface="+mn-ea"/>
              <a:ea typeface="+mn-ea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36182" y="126000"/>
            <a:ext cx="3123818" cy="213120"/>
            <a:chOff x="8936182" y="126000"/>
            <a:chExt cx="3123818" cy="213120"/>
          </a:xfrm>
        </p:grpSpPr>
        <p:sp>
          <p:nvSpPr>
            <p:cNvPr id="13" name="五边形 12"/>
            <p:cNvSpPr/>
            <p:nvPr/>
          </p:nvSpPr>
          <p:spPr bwMode="auto">
            <a:xfrm>
              <a:off x="8936182" y="126000"/>
              <a:ext cx="1383336" cy="213120"/>
            </a:xfrm>
            <a:prstGeom prst="homePlat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Huawei Sans" panose="020C0503030203020204" pitchFamily="34" charset="0"/>
                </a:rPr>
                <a:t>Типы сетей</a:t>
              </a:r>
            </a:p>
          </p:txBody>
        </p:sp>
        <p:sp>
          <p:nvSpPr>
            <p:cNvPr id="16" name="燕尾形 15"/>
            <p:cNvSpPr/>
            <p:nvPr/>
          </p:nvSpPr>
          <p:spPr bwMode="auto">
            <a:xfrm>
              <a:off x="10238921" y="126000"/>
              <a:ext cx="1821079" cy="21312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Huawei Sans" panose="020C0503030203020204" pitchFamily="34" charset="0"/>
                  <a:ea typeface="方正兰亭黑简体" panose="02000000000000000000" pitchFamily="2" charset="-122"/>
                  <a:cs typeface="Huawei Sans" panose="020C0503030203020204" pitchFamily="34" charset="0"/>
                </a:rPr>
                <a:t>Сетевые топологии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06582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086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800" y="410400"/>
            <a:ext cx="10465200" cy="6408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LAN, MAN </a:t>
            </a:r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 </a:t>
            </a:r>
            <a:r>
              <a:rPr lang="en-US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WAN</a:t>
            </a:r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в сфере образования</a:t>
            </a:r>
          </a:p>
        </p:txBody>
      </p:sp>
      <p:sp>
        <p:nvSpPr>
          <p:cNvPr id="385" name="矩形 384"/>
          <p:cNvSpPr/>
          <p:nvPr/>
        </p:nvSpPr>
        <p:spPr>
          <a:xfrm>
            <a:off x="2546454" y="6114987"/>
            <a:ext cx="2257349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7" name="矩形 406"/>
          <p:cNvSpPr/>
          <p:nvPr/>
        </p:nvSpPr>
        <p:spPr>
          <a:xfrm>
            <a:off x="885560" y="6114987"/>
            <a:ext cx="2257349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8447708" y="1652695"/>
            <a:ext cx="3192565" cy="4729055"/>
          </a:xfrm>
          <a:prstGeom prst="rect">
            <a:avLst/>
          </a:prstGeom>
          <a:solidFill>
            <a:srgbClr val="F3FBFE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4994404" y="1652695"/>
            <a:ext cx="3192565" cy="4729055"/>
          </a:xfrm>
          <a:prstGeom prst="rect">
            <a:avLst/>
          </a:prstGeom>
          <a:solidFill>
            <a:srgbClr val="F3FBFE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781172" y="1652695"/>
            <a:ext cx="3922038" cy="4729055"/>
          </a:xfrm>
          <a:prstGeom prst="rect">
            <a:avLst/>
          </a:prstGeom>
          <a:solidFill>
            <a:srgbClr val="F3FBFE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4" name="图片 1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212" y="3240440"/>
            <a:ext cx="439025" cy="360000"/>
          </a:xfrm>
          <a:prstGeom prst="rect">
            <a:avLst/>
          </a:prstGeom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265" y="3240440"/>
            <a:ext cx="439025" cy="360000"/>
          </a:xfrm>
          <a:prstGeom prst="rect">
            <a:avLst/>
          </a:prstGeom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957" y="3240440"/>
            <a:ext cx="439025" cy="360000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540" y="3954342"/>
            <a:ext cx="395122" cy="324000"/>
          </a:xfrm>
          <a:prstGeom prst="rect">
            <a:avLst/>
          </a:prstGeom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476" y="3954342"/>
            <a:ext cx="395122" cy="324000"/>
          </a:xfrm>
          <a:prstGeom prst="rect">
            <a:avLst/>
          </a:prstGeom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540" y="4489856"/>
            <a:ext cx="395122" cy="324000"/>
          </a:xfrm>
          <a:prstGeom prst="rect">
            <a:avLst/>
          </a:prstGeom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476" y="4489856"/>
            <a:ext cx="395122" cy="324000"/>
          </a:xfrm>
          <a:prstGeom prst="rect">
            <a:avLst/>
          </a:prstGeom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540" y="5107068"/>
            <a:ext cx="395122" cy="324000"/>
          </a:xfrm>
          <a:prstGeom prst="rect">
            <a:avLst/>
          </a:prstGeom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540" y="5734580"/>
            <a:ext cx="395122" cy="324000"/>
          </a:xfrm>
          <a:prstGeom prst="rect">
            <a:avLst/>
          </a:prstGeom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476" y="5107068"/>
            <a:ext cx="395122" cy="324000"/>
          </a:xfrm>
          <a:prstGeom prst="rect">
            <a:avLst/>
          </a:prstGeom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476" y="5734580"/>
            <a:ext cx="395122" cy="324000"/>
          </a:xfrm>
          <a:prstGeom prst="rect">
            <a:avLst/>
          </a:prstGeom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118" y="3954342"/>
            <a:ext cx="395122" cy="324000"/>
          </a:xfrm>
          <a:prstGeom prst="rect">
            <a:avLst/>
          </a:prstGeom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118" y="4492008"/>
            <a:ext cx="395122" cy="324000"/>
          </a:xfrm>
          <a:prstGeom prst="rect">
            <a:avLst/>
          </a:prstGeom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118" y="5119520"/>
            <a:ext cx="395122" cy="324000"/>
          </a:xfrm>
          <a:prstGeom prst="rect">
            <a:avLst/>
          </a:prstGeom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795" y="3954342"/>
            <a:ext cx="395122" cy="324000"/>
          </a:xfrm>
          <a:prstGeom prst="rect">
            <a:avLst/>
          </a:prstGeom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795" y="4492008"/>
            <a:ext cx="395122" cy="324000"/>
          </a:xfrm>
          <a:prstGeom prst="rect">
            <a:avLst/>
          </a:prstGeom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2795" y="5119520"/>
            <a:ext cx="395122" cy="324000"/>
          </a:xfrm>
          <a:prstGeom prst="rect">
            <a:avLst/>
          </a:prstGeom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4925" y="1924134"/>
            <a:ext cx="482928" cy="396000"/>
          </a:xfrm>
          <a:prstGeom prst="rect">
            <a:avLst/>
          </a:prstGeom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4003" y="2466705"/>
            <a:ext cx="482928" cy="396000"/>
          </a:xfrm>
          <a:prstGeom prst="rect">
            <a:avLst/>
          </a:prstGeom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6876" y="3240440"/>
            <a:ext cx="439025" cy="360000"/>
          </a:xfrm>
          <a:prstGeom prst="rect">
            <a:avLst/>
          </a:prstGeom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0568" y="3240440"/>
            <a:ext cx="439025" cy="360000"/>
          </a:xfrm>
          <a:prstGeom prst="rect">
            <a:avLst/>
          </a:prstGeom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143" y="3954342"/>
            <a:ext cx="395122" cy="324000"/>
          </a:xfrm>
          <a:prstGeom prst="rect">
            <a:avLst/>
          </a:prstGeom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143" y="4492008"/>
            <a:ext cx="395122" cy="324000"/>
          </a:xfrm>
          <a:prstGeom prst="rect">
            <a:avLst/>
          </a:prstGeom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143" y="5119520"/>
            <a:ext cx="395122" cy="324000"/>
          </a:xfrm>
          <a:prstGeom prst="rect">
            <a:avLst/>
          </a:prstGeom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820" y="3954342"/>
            <a:ext cx="395122" cy="324000"/>
          </a:xfrm>
          <a:prstGeom prst="rect">
            <a:avLst/>
          </a:prstGeom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820" y="4492008"/>
            <a:ext cx="395122" cy="324000"/>
          </a:xfrm>
          <a:prstGeom prst="rect">
            <a:avLst/>
          </a:prstGeom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820" y="5119520"/>
            <a:ext cx="395122" cy="324000"/>
          </a:xfrm>
          <a:prstGeom prst="rect">
            <a:avLst/>
          </a:prstGeom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367" y="3954342"/>
            <a:ext cx="395122" cy="324000"/>
          </a:xfrm>
          <a:prstGeom prst="rect">
            <a:avLst/>
          </a:prstGeom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367" y="4492008"/>
            <a:ext cx="395122" cy="324000"/>
          </a:xfrm>
          <a:prstGeom prst="rect">
            <a:avLst/>
          </a:prstGeom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5367" y="5119520"/>
            <a:ext cx="395122" cy="324000"/>
          </a:xfrm>
          <a:prstGeom prst="rect">
            <a:avLst/>
          </a:prstGeom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044" y="3954342"/>
            <a:ext cx="395122" cy="324000"/>
          </a:xfrm>
          <a:prstGeom prst="rect">
            <a:avLst/>
          </a:prstGeom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044" y="4492008"/>
            <a:ext cx="395122" cy="324000"/>
          </a:xfrm>
          <a:prstGeom prst="rect">
            <a:avLst/>
          </a:prstGeom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044" y="5119520"/>
            <a:ext cx="395122" cy="324000"/>
          </a:xfrm>
          <a:prstGeom prst="rect">
            <a:avLst/>
          </a:prstGeom>
        </p:spPr>
      </p:pic>
      <p:cxnSp>
        <p:nvCxnSpPr>
          <p:cNvPr id="229" name="直接连接符 228"/>
          <p:cNvCxnSpPr>
            <a:endCxn id="184" idx="0"/>
          </p:cNvCxnSpPr>
          <p:nvPr/>
        </p:nvCxnSpPr>
        <p:spPr>
          <a:xfrm>
            <a:off x="1389192" y="2445357"/>
            <a:ext cx="996533" cy="7950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6" name="直接连接符 235"/>
          <p:cNvCxnSpPr>
            <a:stCxn id="338" idx="2"/>
            <a:endCxn id="435" idx="0"/>
          </p:cNvCxnSpPr>
          <p:nvPr/>
        </p:nvCxnSpPr>
        <p:spPr>
          <a:xfrm>
            <a:off x="1377127" y="2502857"/>
            <a:ext cx="1832290" cy="73758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7" name="直接连接符 236"/>
          <p:cNvCxnSpPr>
            <a:stCxn id="216" idx="0"/>
            <a:endCxn id="214" idx="2"/>
          </p:cNvCxnSpPr>
          <p:nvPr/>
        </p:nvCxnSpPr>
        <p:spPr>
          <a:xfrm flipV="1">
            <a:off x="10320081" y="2862705"/>
            <a:ext cx="5386" cy="377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直接连接符 237"/>
          <p:cNvCxnSpPr>
            <a:stCxn id="186" idx="0"/>
            <a:endCxn id="445" idx="2"/>
          </p:cNvCxnSpPr>
          <p:nvPr/>
        </p:nvCxnSpPr>
        <p:spPr>
          <a:xfrm flipH="1" flipV="1">
            <a:off x="6880470" y="2862705"/>
            <a:ext cx="0" cy="377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9" name="直接连接符 238"/>
          <p:cNvCxnSpPr>
            <a:stCxn id="184" idx="0"/>
            <a:endCxn id="436" idx="0"/>
          </p:cNvCxnSpPr>
          <p:nvPr/>
        </p:nvCxnSpPr>
        <p:spPr>
          <a:xfrm flipV="1">
            <a:off x="2385725" y="1924134"/>
            <a:ext cx="1994" cy="13163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0" name="直接连接符 239"/>
          <p:cNvCxnSpPr>
            <a:stCxn id="435" idx="0"/>
            <a:endCxn id="437" idx="0"/>
          </p:cNvCxnSpPr>
          <p:nvPr/>
        </p:nvCxnSpPr>
        <p:spPr>
          <a:xfrm flipV="1">
            <a:off x="3209417" y="2464267"/>
            <a:ext cx="4976" cy="77617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直接连接符 240"/>
          <p:cNvCxnSpPr>
            <a:stCxn id="436" idx="3"/>
            <a:endCxn id="437" idx="0"/>
          </p:cNvCxnSpPr>
          <p:nvPr/>
        </p:nvCxnSpPr>
        <p:spPr>
          <a:xfrm>
            <a:off x="2629183" y="2122134"/>
            <a:ext cx="585210" cy="3421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2" name="直接连接符 241"/>
          <p:cNvCxnSpPr>
            <a:stCxn id="213" idx="3"/>
            <a:endCxn id="214" idx="0"/>
          </p:cNvCxnSpPr>
          <p:nvPr/>
        </p:nvCxnSpPr>
        <p:spPr>
          <a:xfrm>
            <a:off x="9737853" y="2122134"/>
            <a:ext cx="587614" cy="3445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文本框 242"/>
          <p:cNvSpPr txBox="1"/>
          <p:nvPr/>
        </p:nvSpPr>
        <p:spPr>
          <a:xfrm>
            <a:off x="781172" y="1252722"/>
            <a:ext cx="3922038" cy="360000"/>
          </a:xfrm>
          <a:prstGeom prst="roundRect">
            <a:avLst/>
          </a:prstGeom>
          <a:solidFill>
            <a:srgbClr val="00B0F0"/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Регион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4994403" y="1252722"/>
            <a:ext cx="3192566" cy="360000"/>
          </a:xfrm>
          <a:prstGeom prst="roundRect">
            <a:avLst/>
          </a:prstGeom>
          <a:solidFill>
            <a:srgbClr val="00B0F0"/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Город фед. назначения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8466665" y="1252722"/>
            <a:ext cx="3192565" cy="360000"/>
          </a:xfrm>
          <a:prstGeom prst="roundRect">
            <a:avLst/>
          </a:prstGeom>
          <a:solidFill>
            <a:srgbClr val="00B0F0"/>
          </a:solidFill>
          <a:ln w="9525">
            <a:solidFill>
              <a:srgbClr val="99DF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Область</a:t>
            </a:r>
          </a:p>
        </p:txBody>
      </p:sp>
      <p:cxnSp>
        <p:nvCxnSpPr>
          <p:cNvPr id="246" name="直接连接符 245"/>
          <p:cNvCxnSpPr>
            <a:stCxn id="436" idx="3"/>
            <a:endCxn id="444" idx="1"/>
          </p:cNvCxnSpPr>
          <p:nvPr/>
        </p:nvCxnSpPr>
        <p:spPr>
          <a:xfrm>
            <a:off x="2629183" y="2122134"/>
            <a:ext cx="318613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7" name="直接连接符 246"/>
          <p:cNvCxnSpPr>
            <a:stCxn id="444" idx="3"/>
            <a:endCxn id="213" idx="1"/>
          </p:cNvCxnSpPr>
          <p:nvPr/>
        </p:nvCxnSpPr>
        <p:spPr>
          <a:xfrm>
            <a:off x="6298242" y="2122134"/>
            <a:ext cx="2956683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8" name="直接连接符 247"/>
          <p:cNvCxnSpPr>
            <a:stCxn id="437" idx="3"/>
            <a:endCxn id="445" idx="1"/>
          </p:cNvCxnSpPr>
          <p:nvPr/>
        </p:nvCxnSpPr>
        <p:spPr>
          <a:xfrm>
            <a:off x="3455857" y="2662267"/>
            <a:ext cx="3185949" cy="243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>
            <a:stCxn id="445" idx="3"/>
            <a:endCxn id="214" idx="1"/>
          </p:cNvCxnSpPr>
          <p:nvPr/>
        </p:nvCxnSpPr>
        <p:spPr>
          <a:xfrm>
            <a:off x="7124734" y="2664705"/>
            <a:ext cx="295926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0" name="直接连接符 249"/>
          <p:cNvCxnSpPr>
            <a:stCxn id="184" idx="3"/>
            <a:endCxn id="435" idx="1"/>
          </p:cNvCxnSpPr>
          <p:nvPr/>
        </p:nvCxnSpPr>
        <p:spPr>
          <a:xfrm>
            <a:off x="2605237" y="3420440"/>
            <a:ext cx="3846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直接连接符 250"/>
          <p:cNvCxnSpPr>
            <a:stCxn id="412" idx="0"/>
            <a:endCxn id="184" idx="2"/>
          </p:cNvCxnSpPr>
          <p:nvPr/>
        </p:nvCxnSpPr>
        <p:spPr>
          <a:xfrm flipV="1">
            <a:off x="1673323" y="3600440"/>
            <a:ext cx="712402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直接连接符 251"/>
          <p:cNvCxnSpPr>
            <a:stCxn id="411" idx="0"/>
            <a:endCxn id="435" idx="2"/>
          </p:cNvCxnSpPr>
          <p:nvPr/>
        </p:nvCxnSpPr>
        <p:spPr>
          <a:xfrm flipV="1">
            <a:off x="2381387" y="3600440"/>
            <a:ext cx="828030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直接连接符 252"/>
          <p:cNvCxnSpPr>
            <a:stCxn id="346" idx="0"/>
            <a:endCxn id="184" idx="2"/>
          </p:cNvCxnSpPr>
          <p:nvPr/>
        </p:nvCxnSpPr>
        <p:spPr>
          <a:xfrm flipH="1" flipV="1">
            <a:off x="2385725" y="3600440"/>
            <a:ext cx="948492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6" name="直接连接符 255"/>
          <p:cNvCxnSpPr>
            <a:stCxn id="345" idx="0"/>
            <a:endCxn id="435" idx="2"/>
          </p:cNvCxnSpPr>
          <p:nvPr/>
        </p:nvCxnSpPr>
        <p:spPr>
          <a:xfrm flipH="1" flipV="1">
            <a:off x="3209417" y="3600440"/>
            <a:ext cx="832864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直接连接符 256"/>
          <p:cNvCxnSpPr>
            <a:stCxn id="202" idx="3"/>
            <a:endCxn id="201" idx="1"/>
          </p:cNvCxnSpPr>
          <p:nvPr/>
        </p:nvCxnSpPr>
        <p:spPr>
          <a:xfrm>
            <a:off x="5540598" y="4651856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8" name="直接连接符 257"/>
          <p:cNvCxnSpPr>
            <a:stCxn id="202" idx="2"/>
            <a:endCxn id="205" idx="0"/>
          </p:cNvCxnSpPr>
          <p:nvPr/>
        </p:nvCxnSpPr>
        <p:spPr>
          <a:xfrm flipH="1">
            <a:off x="5343037" y="4813856"/>
            <a:ext cx="0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直接连接符 258"/>
          <p:cNvCxnSpPr>
            <a:stCxn id="203" idx="0"/>
            <a:endCxn id="201" idx="2"/>
          </p:cNvCxnSpPr>
          <p:nvPr/>
        </p:nvCxnSpPr>
        <p:spPr>
          <a:xfrm flipH="1" flipV="1">
            <a:off x="6051101" y="4813856"/>
            <a:ext cx="0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直接连接符 259"/>
          <p:cNvCxnSpPr>
            <a:stCxn id="205" idx="0"/>
            <a:endCxn id="201" idx="2"/>
          </p:cNvCxnSpPr>
          <p:nvPr/>
        </p:nvCxnSpPr>
        <p:spPr>
          <a:xfrm flipV="1">
            <a:off x="5343037" y="4813856"/>
            <a:ext cx="708064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1" name="直接连接符 260"/>
          <p:cNvCxnSpPr>
            <a:stCxn id="202" idx="2"/>
            <a:endCxn id="203" idx="0"/>
          </p:cNvCxnSpPr>
          <p:nvPr/>
        </p:nvCxnSpPr>
        <p:spPr>
          <a:xfrm>
            <a:off x="5343037" y="4813856"/>
            <a:ext cx="708064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2" name="直接连接符 261"/>
          <p:cNvCxnSpPr>
            <a:stCxn id="206" idx="0"/>
            <a:endCxn id="205" idx="2"/>
          </p:cNvCxnSpPr>
          <p:nvPr/>
        </p:nvCxnSpPr>
        <p:spPr>
          <a:xfrm flipH="1" flipV="1">
            <a:off x="5343037" y="543106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直接连接符 264"/>
          <p:cNvCxnSpPr>
            <a:stCxn id="204" idx="0"/>
            <a:endCxn id="203" idx="2"/>
          </p:cNvCxnSpPr>
          <p:nvPr/>
        </p:nvCxnSpPr>
        <p:spPr>
          <a:xfrm flipH="1" flipV="1">
            <a:off x="6051101" y="543106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直接连接符 265"/>
          <p:cNvCxnSpPr>
            <a:stCxn id="206" idx="0"/>
            <a:endCxn id="203" idx="2"/>
          </p:cNvCxnSpPr>
          <p:nvPr/>
        </p:nvCxnSpPr>
        <p:spPr>
          <a:xfrm flipV="1">
            <a:off x="5343037" y="5431068"/>
            <a:ext cx="708064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7" name="直接连接符 266"/>
          <p:cNvCxnSpPr>
            <a:stCxn id="205" idx="2"/>
            <a:endCxn id="204" idx="0"/>
          </p:cNvCxnSpPr>
          <p:nvPr/>
        </p:nvCxnSpPr>
        <p:spPr>
          <a:xfrm>
            <a:off x="5343037" y="5431068"/>
            <a:ext cx="708064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直接连接符 267"/>
          <p:cNvCxnSpPr>
            <a:stCxn id="205" idx="3"/>
            <a:endCxn id="203" idx="1"/>
          </p:cNvCxnSpPr>
          <p:nvPr/>
        </p:nvCxnSpPr>
        <p:spPr>
          <a:xfrm>
            <a:off x="5540598" y="5269068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连接符 268"/>
          <p:cNvCxnSpPr>
            <a:stCxn id="190" idx="3"/>
            <a:endCxn id="189" idx="1"/>
          </p:cNvCxnSpPr>
          <p:nvPr/>
        </p:nvCxnSpPr>
        <p:spPr>
          <a:xfrm>
            <a:off x="5540598" y="4116342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连接符 269"/>
          <p:cNvCxnSpPr>
            <a:stCxn id="202" idx="0"/>
            <a:endCxn id="190" idx="2"/>
          </p:cNvCxnSpPr>
          <p:nvPr/>
        </p:nvCxnSpPr>
        <p:spPr>
          <a:xfrm flipH="1" flipV="1">
            <a:off x="5343037" y="4278342"/>
            <a:ext cx="0" cy="2115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连接符 270"/>
          <p:cNvCxnSpPr>
            <a:stCxn id="201" idx="0"/>
            <a:endCxn id="189" idx="2"/>
          </p:cNvCxnSpPr>
          <p:nvPr/>
        </p:nvCxnSpPr>
        <p:spPr>
          <a:xfrm flipH="1" flipV="1">
            <a:off x="6051101" y="4278342"/>
            <a:ext cx="0" cy="2115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直接连接符 271"/>
          <p:cNvCxnSpPr>
            <a:stCxn id="211" idx="3"/>
            <a:endCxn id="208" idx="1"/>
          </p:cNvCxnSpPr>
          <p:nvPr/>
        </p:nvCxnSpPr>
        <p:spPr>
          <a:xfrm>
            <a:off x="7187917" y="4654008"/>
            <a:ext cx="312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直接连接符 272"/>
          <p:cNvCxnSpPr>
            <a:stCxn id="211" idx="2"/>
            <a:endCxn id="212" idx="0"/>
          </p:cNvCxnSpPr>
          <p:nvPr/>
        </p:nvCxnSpPr>
        <p:spPr>
          <a:xfrm flipH="1">
            <a:off x="6990356" y="481600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直接连接符 273"/>
          <p:cNvCxnSpPr>
            <a:stCxn id="209" idx="0"/>
            <a:endCxn id="208" idx="2"/>
          </p:cNvCxnSpPr>
          <p:nvPr/>
        </p:nvCxnSpPr>
        <p:spPr>
          <a:xfrm flipH="1" flipV="1">
            <a:off x="7697679" y="481600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5" name="直接连接符 274"/>
          <p:cNvCxnSpPr>
            <a:stCxn id="212" idx="0"/>
            <a:endCxn id="208" idx="2"/>
          </p:cNvCxnSpPr>
          <p:nvPr/>
        </p:nvCxnSpPr>
        <p:spPr>
          <a:xfrm flipV="1">
            <a:off x="6990356" y="4816008"/>
            <a:ext cx="707323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直接连接符 275"/>
          <p:cNvCxnSpPr>
            <a:stCxn id="211" idx="2"/>
            <a:endCxn id="209" idx="0"/>
          </p:cNvCxnSpPr>
          <p:nvPr/>
        </p:nvCxnSpPr>
        <p:spPr>
          <a:xfrm>
            <a:off x="6990356" y="4816008"/>
            <a:ext cx="707323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直接连接符 276"/>
          <p:cNvCxnSpPr>
            <a:stCxn id="210" idx="3"/>
            <a:endCxn id="207" idx="1"/>
          </p:cNvCxnSpPr>
          <p:nvPr/>
        </p:nvCxnSpPr>
        <p:spPr>
          <a:xfrm>
            <a:off x="7187917" y="4116342"/>
            <a:ext cx="312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8" name="直接连接符 277"/>
          <p:cNvCxnSpPr>
            <a:stCxn id="211" idx="0"/>
            <a:endCxn id="210" idx="2"/>
          </p:cNvCxnSpPr>
          <p:nvPr/>
        </p:nvCxnSpPr>
        <p:spPr>
          <a:xfrm flipH="1" flipV="1">
            <a:off x="6990356" y="4278342"/>
            <a:ext cx="0" cy="2136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直接连接符 278"/>
          <p:cNvCxnSpPr>
            <a:stCxn id="208" idx="0"/>
            <a:endCxn id="207" idx="2"/>
          </p:cNvCxnSpPr>
          <p:nvPr/>
        </p:nvCxnSpPr>
        <p:spPr>
          <a:xfrm flipH="1" flipV="1">
            <a:off x="7697679" y="4278342"/>
            <a:ext cx="0" cy="2136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/>
          <p:cNvCxnSpPr>
            <a:stCxn id="185" idx="3"/>
            <a:endCxn id="186" idx="1"/>
          </p:cNvCxnSpPr>
          <p:nvPr/>
        </p:nvCxnSpPr>
        <p:spPr>
          <a:xfrm>
            <a:off x="6276290" y="3420440"/>
            <a:ext cx="3846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直接连接符 287"/>
          <p:cNvCxnSpPr>
            <a:stCxn id="190" idx="0"/>
            <a:endCxn id="185" idx="2"/>
          </p:cNvCxnSpPr>
          <p:nvPr/>
        </p:nvCxnSpPr>
        <p:spPr>
          <a:xfrm flipV="1">
            <a:off x="5343037" y="3600440"/>
            <a:ext cx="713741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0" name="直接连接符 289"/>
          <p:cNvCxnSpPr>
            <a:stCxn id="189" idx="0"/>
            <a:endCxn id="186" idx="2"/>
          </p:cNvCxnSpPr>
          <p:nvPr/>
        </p:nvCxnSpPr>
        <p:spPr>
          <a:xfrm flipV="1">
            <a:off x="6051101" y="3600440"/>
            <a:ext cx="829369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直接连接符 290"/>
          <p:cNvCxnSpPr>
            <a:stCxn id="210" idx="0"/>
            <a:endCxn id="185" idx="2"/>
          </p:cNvCxnSpPr>
          <p:nvPr/>
        </p:nvCxnSpPr>
        <p:spPr>
          <a:xfrm flipH="1" flipV="1">
            <a:off x="6056778" y="3600440"/>
            <a:ext cx="933578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6" name="直接连接符 295"/>
          <p:cNvCxnSpPr>
            <a:stCxn id="207" idx="0"/>
            <a:endCxn id="186" idx="2"/>
          </p:cNvCxnSpPr>
          <p:nvPr/>
        </p:nvCxnSpPr>
        <p:spPr>
          <a:xfrm flipH="1" flipV="1">
            <a:off x="6880470" y="3600440"/>
            <a:ext cx="817209" cy="35390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7" name="直接连接符 296"/>
          <p:cNvCxnSpPr>
            <a:stCxn id="227" idx="3"/>
            <a:endCxn id="224" idx="1"/>
          </p:cNvCxnSpPr>
          <p:nvPr/>
        </p:nvCxnSpPr>
        <p:spPr>
          <a:xfrm>
            <a:off x="10653166" y="4654008"/>
            <a:ext cx="312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直接连接符 299"/>
          <p:cNvCxnSpPr>
            <a:stCxn id="227" idx="2"/>
            <a:endCxn id="228" idx="0"/>
          </p:cNvCxnSpPr>
          <p:nvPr/>
        </p:nvCxnSpPr>
        <p:spPr>
          <a:xfrm flipH="1">
            <a:off x="10455605" y="481600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1" name="直接连接符 300"/>
          <p:cNvCxnSpPr>
            <a:stCxn id="225" idx="0"/>
            <a:endCxn id="224" idx="2"/>
          </p:cNvCxnSpPr>
          <p:nvPr/>
        </p:nvCxnSpPr>
        <p:spPr>
          <a:xfrm flipH="1" flipV="1">
            <a:off x="11162928" y="481600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直接连接符 301"/>
          <p:cNvCxnSpPr>
            <a:stCxn id="228" idx="0"/>
            <a:endCxn id="224" idx="2"/>
          </p:cNvCxnSpPr>
          <p:nvPr/>
        </p:nvCxnSpPr>
        <p:spPr>
          <a:xfrm flipV="1">
            <a:off x="10455605" y="4816008"/>
            <a:ext cx="707323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直接连接符 302"/>
          <p:cNvCxnSpPr>
            <a:stCxn id="227" idx="2"/>
            <a:endCxn id="225" idx="0"/>
          </p:cNvCxnSpPr>
          <p:nvPr/>
        </p:nvCxnSpPr>
        <p:spPr>
          <a:xfrm>
            <a:off x="10455605" y="4816008"/>
            <a:ext cx="707323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4" name="直接连接符 303"/>
          <p:cNvCxnSpPr>
            <a:stCxn id="226" idx="3"/>
            <a:endCxn id="223" idx="1"/>
          </p:cNvCxnSpPr>
          <p:nvPr/>
        </p:nvCxnSpPr>
        <p:spPr>
          <a:xfrm>
            <a:off x="10653166" y="4116342"/>
            <a:ext cx="312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5" name="直接连接符 304"/>
          <p:cNvCxnSpPr>
            <a:stCxn id="227" idx="0"/>
            <a:endCxn id="226" idx="2"/>
          </p:cNvCxnSpPr>
          <p:nvPr/>
        </p:nvCxnSpPr>
        <p:spPr>
          <a:xfrm flipH="1" flipV="1">
            <a:off x="10455605" y="4278342"/>
            <a:ext cx="0" cy="2136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6" name="直接连接符 305"/>
          <p:cNvCxnSpPr>
            <a:stCxn id="224" idx="0"/>
            <a:endCxn id="223" idx="2"/>
          </p:cNvCxnSpPr>
          <p:nvPr/>
        </p:nvCxnSpPr>
        <p:spPr>
          <a:xfrm flipH="1" flipV="1">
            <a:off x="11162928" y="4278342"/>
            <a:ext cx="0" cy="2136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直接连接符 306"/>
          <p:cNvCxnSpPr>
            <a:stCxn id="215" idx="3"/>
            <a:endCxn id="216" idx="1"/>
          </p:cNvCxnSpPr>
          <p:nvPr/>
        </p:nvCxnSpPr>
        <p:spPr>
          <a:xfrm>
            <a:off x="9715901" y="3420440"/>
            <a:ext cx="38466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直接连接符 307"/>
          <p:cNvCxnSpPr>
            <a:endCxn id="215" idx="2"/>
          </p:cNvCxnSpPr>
          <p:nvPr/>
        </p:nvCxnSpPr>
        <p:spPr>
          <a:xfrm flipH="1" flipV="1">
            <a:off x="9496389" y="3600440"/>
            <a:ext cx="949088" cy="3812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直接连接符 308"/>
          <p:cNvCxnSpPr>
            <a:endCxn id="216" idx="2"/>
          </p:cNvCxnSpPr>
          <p:nvPr/>
        </p:nvCxnSpPr>
        <p:spPr>
          <a:xfrm flipH="1" flipV="1">
            <a:off x="10320081" y="3600440"/>
            <a:ext cx="832720" cy="3812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直接连接符 309"/>
          <p:cNvCxnSpPr>
            <a:stCxn id="221" idx="3"/>
            <a:endCxn id="218" idx="1"/>
          </p:cNvCxnSpPr>
          <p:nvPr/>
        </p:nvCxnSpPr>
        <p:spPr>
          <a:xfrm>
            <a:off x="9003942" y="4654008"/>
            <a:ext cx="312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直接连接符 310"/>
          <p:cNvCxnSpPr>
            <a:stCxn id="221" idx="2"/>
            <a:endCxn id="222" idx="0"/>
          </p:cNvCxnSpPr>
          <p:nvPr/>
        </p:nvCxnSpPr>
        <p:spPr>
          <a:xfrm flipH="1">
            <a:off x="8806381" y="481600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直接连接符 311"/>
          <p:cNvCxnSpPr>
            <a:stCxn id="219" idx="0"/>
            <a:endCxn id="218" idx="2"/>
          </p:cNvCxnSpPr>
          <p:nvPr/>
        </p:nvCxnSpPr>
        <p:spPr>
          <a:xfrm flipH="1" flipV="1">
            <a:off x="9513704" y="481600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直接连接符 312"/>
          <p:cNvCxnSpPr>
            <a:stCxn id="222" idx="0"/>
            <a:endCxn id="218" idx="2"/>
          </p:cNvCxnSpPr>
          <p:nvPr/>
        </p:nvCxnSpPr>
        <p:spPr>
          <a:xfrm flipV="1">
            <a:off x="8806381" y="4816008"/>
            <a:ext cx="707323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直接连接符 313"/>
          <p:cNvCxnSpPr>
            <a:stCxn id="221" idx="2"/>
            <a:endCxn id="219" idx="0"/>
          </p:cNvCxnSpPr>
          <p:nvPr/>
        </p:nvCxnSpPr>
        <p:spPr>
          <a:xfrm>
            <a:off x="8806381" y="4816008"/>
            <a:ext cx="707323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直接连接符 314"/>
          <p:cNvCxnSpPr>
            <a:stCxn id="220" idx="3"/>
            <a:endCxn id="217" idx="1"/>
          </p:cNvCxnSpPr>
          <p:nvPr/>
        </p:nvCxnSpPr>
        <p:spPr>
          <a:xfrm>
            <a:off x="9003942" y="4116342"/>
            <a:ext cx="312201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直接连接符 315"/>
          <p:cNvCxnSpPr>
            <a:stCxn id="221" idx="0"/>
            <a:endCxn id="220" idx="2"/>
          </p:cNvCxnSpPr>
          <p:nvPr/>
        </p:nvCxnSpPr>
        <p:spPr>
          <a:xfrm flipH="1" flipV="1">
            <a:off x="8806381" y="4278342"/>
            <a:ext cx="0" cy="2136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直接连接符 316"/>
          <p:cNvCxnSpPr>
            <a:stCxn id="218" idx="0"/>
            <a:endCxn id="217" idx="2"/>
          </p:cNvCxnSpPr>
          <p:nvPr/>
        </p:nvCxnSpPr>
        <p:spPr>
          <a:xfrm flipH="1" flipV="1">
            <a:off x="9513704" y="4278342"/>
            <a:ext cx="0" cy="21366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直接连接符 317"/>
          <p:cNvCxnSpPr>
            <a:endCxn id="215" idx="2"/>
          </p:cNvCxnSpPr>
          <p:nvPr/>
        </p:nvCxnSpPr>
        <p:spPr>
          <a:xfrm flipV="1">
            <a:off x="8806380" y="3600440"/>
            <a:ext cx="690009" cy="3812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直接连接符 318"/>
          <p:cNvCxnSpPr>
            <a:endCxn id="216" idx="2"/>
          </p:cNvCxnSpPr>
          <p:nvPr/>
        </p:nvCxnSpPr>
        <p:spPr>
          <a:xfrm flipV="1">
            <a:off x="9513704" y="3600440"/>
            <a:ext cx="806377" cy="38121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0" name="组合 319"/>
          <p:cNvGrpSpPr/>
          <p:nvPr/>
        </p:nvGrpSpPr>
        <p:grpSpPr>
          <a:xfrm>
            <a:off x="2679498" y="4440640"/>
            <a:ext cx="276904" cy="75240"/>
            <a:chOff x="3074810" y="3664575"/>
            <a:chExt cx="276904" cy="75240"/>
          </a:xfrm>
        </p:grpSpPr>
        <p:sp>
          <p:nvSpPr>
            <p:cNvPr id="321" name="椭圆 320"/>
            <p:cNvSpPr>
              <a:spLocks noChangeAspect="1"/>
            </p:cNvSpPr>
            <p:nvPr/>
          </p:nvSpPr>
          <p:spPr>
            <a:xfrm>
              <a:off x="3074810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2" name="椭圆 321"/>
            <p:cNvSpPr>
              <a:spLocks noChangeAspect="1"/>
            </p:cNvSpPr>
            <p:nvPr/>
          </p:nvSpPr>
          <p:spPr>
            <a:xfrm>
              <a:off x="3175642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3" name="椭圆 322"/>
            <p:cNvSpPr>
              <a:spLocks noChangeAspect="1"/>
            </p:cNvSpPr>
            <p:nvPr/>
          </p:nvSpPr>
          <p:spPr>
            <a:xfrm>
              <a:off x="3276474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4" name="组合 323"/>
          <p:cNvGrpSpPr/>
          <p:nvPr/>
        </p:nvGrpSpPr>
        <p:grpSpPr>
          <a:xfrm>
            <a:off x="6408401" y="4440640"/>
            <a:ext cx="276904" cy="75240"/>
            <a:chOff x="3074810" y="3664575"/>
            <a:chExt cx="276904" cy="75240"/>
          </a:xfrm>
        </p:grpSpPr>
        <p:sp>
          <p:nvSpPr>
            <p:cNvPr id="325" name="椭圆 324"/>
            <p:cNvSpPr>
              <a:spLocks noChangeAspect="1"/>
            </p:cNvSpPr>
            <p:nvPr/>
          </p:nvSpPr>
          <p:spPr>
            <a:xfrm>
              <a:off x="3074810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6" name="椭圆 325"/>
            <p:cNvSpPr>
              <a:spLocks noChangeAspect="1"/>
            </p:cNvSpPr>
            <p:nvPr/>
          </p:nvSpPr>
          <p:spPr>
            <a:xfrm>
              <a:off x="3175642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7" name="椭圆 326"/>
            <p:cNvSpPr>
              <a:spLocks noChangeAspect="1"/>
            </p:cNvSpPr>
            <p:nvPr/>
          </p:nvSpPr>
          <p:spPr>
            <a:xfrm>
              <a:off x="3276474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28" name="组合 327"/>
          <p:cNvGrpSpPr/>
          <p:nvPr/>
        </p:nvGrpSpPr>
        <p:grpSpPr>
          <a:xfrm>
            <a:off x="9823664" y="4440640"/>
            <a:ext cx="276904" cy="75240"/>
            <a:chOff x="3074810" y="3664575"/>
            <a:chExt cx="276904" cy="75240"/>
          </a:xfrm>
        </p:grpSpPr>
        <p:sp>
          <p:nvSpPr>
            <p:cNvPr id="329" name="椭圆 328"/>
            <p:cNvSpPr>
              <a:spLocks noChangeAspect="1"/>
            </p:cNvSpPr>
            <p:nvPr/>
          </p:nvSpPr>
          <p:spPr>
            <a:xfrm>
              <a:off x="3074810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0" name="椭圆 329"/>
            <p:cNvSpPr>
              <a:spLocks noChangeAspect="1"/>
            </p:cNvSpPr>
            <p:nvPr/>
          </p:nvSpPr>
          <p:spPr>
            <a:xfrm>
              <a:off x="3175642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1" name="椭圆 330"/>
            <p:cNvSpPr>
              <a:spLocks noChangeAspect="1"/>
            </p:cNvSpPr>
            <p:nvPr/>
          </p:nvSpPr>
          <p:spPr>
            <a:xfrm>
              <a:off x="3276474" y="3664575"/>
              <a:ext cx="75240" cy="7524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332" name="直接连接符 331"/>
          <p:cNvCxnSpPr>
            <a:stCxn id="185" idx="0"/>
            <a:endCxn id="444" idx="2"/>
          </p:cNvCxnSpPr>
          <p:nvPr/>
        </p:nvCxnSpPr>
        <p:spPr>
          <a:xfrm flipH="1" flipV="1">
            <a:off x="6056778" y="2320134"/>
            <a:ext cx="0" cy="9203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直接连接符 332"/>
          <p:cNvCxnSpPr>
            <a:stCxn id="215" idx="0"/>
            <a:endCxn id="213" idx="2"/>
          </p:cNvCxnSpPr>
          <p:nvPr/>
        </p:nvCxnSpPr>
        <p:spPr>
          <a:xfrm flipH="1" flipV="1">
            <a:off x="9496389" y="2320134"/>
            <a:ext cx="0" cy="92030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4" name="矩形 333"/>
          <p:cNvSpPr/>
          <p:nvPr/>
        </p:nvSpPr>
        <p:spPr>
          <a:xfrm>
            <a:off x="3392917" y="3141321"/>
            <a:ext cx="1529805" cy="297120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814388" fontAlgn="ctr">
              <a:buClr>
                <a:schemeClr val="accent1"/>
              </a:buClr>
              <a:buSzTx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MAN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регионального управления образованием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5" name="矩形 334"/>
          <p:cNvSpPr/>
          <p:nvPr/>
        </p:nvSpPr>
        <p:spPr>
          <a:xfrm>
            <a:off x="7114487" y="3056594"/>
            <a:ext cx="1277487" cy="33237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814388" fontAlgn="ctr">
              <a:buClr>
                <a:schemeClr val="accent1"/>
              </a:buClr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MAN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управления образованием города фед. назначения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14388" fontAlgn="ctr">
              <a:buClr>
                <a:schemeClr val="accent1"/>
              </a:buClr>
              <a:buSzTx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814388" fontAlgn="ctr">
              <a:buClr>
                <a:schemeClr val="accent1"/>
              </a:buClr>
              <a:buSzTx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6" name="矩形 335"/>
          <p:cNvSpPr/>
          <p:nvPr/>
        </p:nvSpPr>
        <p:spPr>
          <a:xfrm>
            <a:off x="10601851" y="2965474"/>
            <a:ext cx="1274500" cy="29275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defTabSz="814388" fontAlgn="ctr">
              <a:buClr>
                <a:schemeClr val="accent1"/>
              </a:buClr>
              <a:buSzTx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MAN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районного управления образованием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" name="任意多边形 336"/>
          <p:cNvSpPr/>
          <p:nvPr/>
        </p:nvSpPr>
        <p:spPr>
          <a:xfrm>
            <a:off x="997866" y="2043519"/>
            <a:ext cx="793328" cy="530444"/>
          </a:xfrm>
          <a:custGeom>
            <a:avLst/>
            <a:gdLst>
              <a:gd name="connsiteX0" fmla="*/ 532724 w 1247922"/>
              <a:gd name="connsiteY0" fmla="*/ 0 h 834397"/>
              <a:gd name="connsiteX1" fmla="*/ 694518 w 1247922"/>
              <a:gd name="connsiteY1" fmla="*/ 49421 h 834397"/>
              <a:gd name="connsiteX2" fmla="*/ 733395 w 1247922"/>
              <a:gd name="connsiteY2" fmla="*/ 81498 h 834397"/>
              <a:gd name="connsiteX3" fmla="*/ 749230 w 1247922"/>
              <a:gd name="connsiteY3" fmla="*/ 76583 h 834397"/>
              <a:gd name="connsiteX4" fmla="*/ 793903 w 1247922"/>
              <a:gd name="connsiteY4" fmla="*/ 72079 h 834397"/>
              <a:gd name="connsiteX5" fmla="*/ 998149 w 1247922"/>
              <a:gd name="connsiteY5" fmla="*/ 207463 h 834397"/>
              <a:gd name="connsiteX6" fmla="*/ 1002990 w 1247922"/>
              <a:gd name="connsiteY6" fmla="*/ 231436 h 834397"/>
              <a:gd name="connsiteX7" fmla="*/ 1004804 w 1247922"/>
              <a:gd name="connsiteY7" fmla="*/ 231619 h 834397"/>
              <a:gd name="connsiteX8" fmla="*/ 1247922 w 1247922"/>
              <a:gd name="connsiteY8" fmla="*/ 529915 h 834397"/>
              <a:gd name="connsiteX9" fmla="*/ 1004804 w 1247922"/>
              <a:gd name="connsiteY9" fmla="*/ 828211 h 834397"/>
              <a:gd name="connsiteX10" fmla="*/ 952069 w 1247922"/>
              <a:gd name="connsiteY10" fmla="*/ 833527 h 834397"/>
              <a:gd name="connsiteX11" fmla="*/ 952069 w 1247922"/>
              <a:gd name="connsiteY11" fmla="*/ 834396 h 834397"/>
              <a:gd name="connsiteX12" fmla="*/ 943450 w 1247922"/>
              <a:gd name="connsiteY12" fmla="*/ 834396 h 834397"/>
              <a:gd name="connsiteX13" fmla="*/ 943440 w 1247922"/>
              <a:gd name="connsiteY13" fmla="*/ 834397 h 834397"/>
              <a:gd name="connsiteX14" fmla="*/ 943430 w 1247922"/>
              <a:gd name="connsiteY14" fmla="*/ 834396 h 834397"/>
              <a:gd name="connsiteX15" fmla="*/ 336399 w 1247922"/>
              <a:gd name="connsiteY15" fmla="*/ 834396 h 834397"/>
              <a:gd name="connsiteX16" fmla="*/ 332170 w 1247922"/>
              <a:gd name="connsiteY16" fmla="*/ 834396 h 834397"/>
              <a:gd name="connsiteX17" fmla="*/ 332170 w 1247922"/>
              <a:gd name="connsiteY17" fmla="*/ 833980 h 834397"/>
              <a:gd name="connsiteX18" fmla="*/ 268603 w 1247922"/>
              <a:gd name="connsiteY18" fmla="*/ 827723 h 834397"/>
              <a:gd name="connsiteX19" fmla="*/ 0 w 1247922"/>
              <a:gd name="connsiteY19" fmla="*/ 505953 h 834397"/>
              <a:gd name="connsiteX20" fmla="*/ 205457 w 1247922"/>
              <a:gd name="connsiteY20" fmla="*/ 203321 h 834397"/>
              <a:gd name="connsiteX21" fmla="*/ 263275 w 1247922"/>
              <a:gd name="connsiteY21" fmla="*/ 185798 h 834397"/>
              <a:gd name="connsiteX22" fmla="*/ 266087 w 1247922"/>
              <a:gd name="connsiteY22" fmla="*/ 176739 h 834397"/>
              <a:gd name="connsiteX23" fmla="*/ 532724 w 1247922"/>
              <a:gd name="connsiteY23" fmla="*/ 0 h 83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247922" h="834396">
                <a:moveTo>
                  <a:pt x="532724" y="0"/>
                </a:moveTo>
                <a:cubicBezTo>
                  <a:pt x="592656" y="0"/>
                  <a:pt x="648333" y="18219"/>
                  <a:pt x="694518" y="49421"/>
                </a:cubicBezTo>
                <a:lnTo>
                  <a:pt x="733395" y="81498"/>
                </a:lnTo>
                <a:lnTo>
                  <a:pt x="749230" y="76583"/>
                </a:lnTo>
                <a:cubicBezTo>
                  <a:pt x="763659" y="73630"/>
                  <a:pt x="778600" y="72079"/>
                  <a:pt x="793903" y="72079"/>
                </a:cubicBezTo>
                <a:cubicBezTo>
                  <a:pt x="885720" y="72079"/>
                  <a:pt x="964499" y="127903"/>
                  <a:pt x="998149" y="207463"/>
                </a:cubicBezTo>
                <a:lnTo>
                  <a:pt x="1002990" y="231436"/>
                </a:lnTo>
                <a:lnTo>
                  <a:pt x="1004804" y="231619"/>
                </a:lnTo>
                <a:cubicBezTo>
                  <a:pt x="1143551" y="260011"/>
                  <a:pt x="1247922" y="382774"/>
                  <a:pt x="1247922" y="529915"/>
                </a:cubicBezTo>
                <a:cubicBezTo>
                  <a:pt x="1247922" y="677056"/>
                  <a:pt x="1143551" y="799819"/>
                  <a:pt x="1004804" y="828211"/>
                </a:cubicBezTo>
                <a:lnTo>
                  <a:pt x="952069" y="833527"/>
                </a:lnTo>
                <a:lnTo>
                  <a:pt x="952069" y="834396"/>
                </a:lnTo>
                <a:lnTo>
                  <a:pt x="943450" y="834396"/>
                </a:lnTo>
                <a:lnTo>
                  <a:pt x="943440" y="834397"/>
                </a:lnTo>
                <a:lnTo>
                  <a:pt x="943430" y="834396"/>
                </a:lnTo>
                <a:lnTo>
                  <a:pt x="336399" y="834396"/>
                </a:lnTo>
                <a:lnTo>
                  <a:pt x="332170" y="834396"/>
                </a:lnTo>
                <a:lnTo>
                  <a:pt x="332170" y="833980"/>
                </a:lnTo>
                <a:lnTo>
                  <a:pt x="268603" y="827723"/>
                </a:lnTo>
                <a:cubicBezTo>
                  <a:pt x="115312" y="797097"/>
                  <a:pt x="0" y="664673"/>
                  <a:pt x="0" y="505953"/>
                </a:cubicBezTo>
                <a:cubicBezTo>
                  <a:pt x="0" y="369908"/>
                  <a:pt x="84719" y="253181"/>
                  <a:pt x="205457" y="203321"/>
                </a:cubicBezTo>
                <a:lnTo>
                  <a:pt x="263275" y="185798"/>
                </a:lnTo>
                <a:lnTo>
                  <a:pt x="266087" y="176739"/>
                </a:lnTo>
                <a:cubicBezTo>
                  <a:pt x="310017" y="72877"/>
                  <a:pt x="412860" y="0"/>
                  <a:pt x="532724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8" name="矩形 337"/>
          <p:cNvSpPr/>
          <p:nvPr/>
        </p:nvSpPr>
        <p:spPr>
          <a:xfrm>
            <a:off x="859256" y="2225858"/>
            <a:ext cx="1035742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ru-RU" sz="12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</a:t>
            </a:r>
          </a:p>
        </p:txBody>
      </p:sp>
      <p:sp>
        <p:nvSpPr>
          <p:cNvPr id="339" name="矩形 338"/>
          <p:cNvSpPr/>
          <p:nvPr/>
        </p:nvSpPr>
        <p:spPr>
          <a:xfrm>
            <a:off x="5046841" y="6021395"/>
            <a:ext cx="1462392" cy="340697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колледжа или университета</a:t>
            </a:r>
          </a:p>
        </p:txBody>
      </p:sp>
      <p:sp>
        <p:nvSpPr>
          <p:cNvPr id="340" name="矩形 339"/>
          <p:cNvSpPr/>
          <p:nvPr/>
        </p:nvSpPr>
        <p:spPr>
          <a:xfrm>
            <a:off x="6877852" y="5484679"/>
            <a:ext cx="1028999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средней школы</a:t>
            </a:r>
          </a:p>
        </p:txBody>
      </p:sp>
      <p:sp>
        <p:nvSpPr>
          <p:cNvPr id="343" name="矩形 342"/>
          <p:cNvSpPr/>
          <p:nvPr/>
        </p:nvSpPr>
        <p:spPr>
          <a:xfrm>
            <a:off x="8661536" y="5393222"/>
            <a:ext cx="1028999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средней школы</a:t>
            </a:r>
          </a:p>
        </p:txBody>
      </p:sp>
      <p:sp>
        <p:nvSpPr>
          <p:cNvPr id="344" name="矩形 343"/>
          <p:cNvSpPr/>
          <p:nvPr/>
        </p:nvSpPr>
        <p:spPr>
          <a:xfrm>
            <a:off x="10227962" y="5394907"/>
            <a:ext cx="1171715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начальной школы</a:t>
            </a:r>
          </a:p>
        </p:txBody>
      </p:sp>
      <p:pic>
        <p:nvPicPr>
          <p:cNvPr id="345" name="图片 3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720" y="3954342"/>
            <a:ext cx="395122" cy="324000"/>
          </a:xfrm>
          <a:prstGeom prst="rect">
            <a:avLst/>
          </a:prstGeom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656" y="3954342"/>
            <a:ext cx="395122" cy="324000"/>
          </a:xfrm>
          <a:prstGeom prst="rect">
            <a:avLst/>
          </a:prstGeom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720" y="4489856"/>
            <a:ext cx="395122" cy="324000"/>
          </a:xfrm>
          <a:prstGeom prst="rect">
            <a:avLst/>
          </a:prstGeom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656" y="4489856"/>
            <a:ext cx="395122" cy="324000"/>
          </a:xfrm>
          <a:prstGeom prst="rect">
            <a:avLst/>
          </a:prstGeom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720" y="5107068"/>
            <a:ext cx="395122" cy="324000"/>
          </a:xfrm>
          <a:prstGeom prst="rect">
            <a:avLst/>
          </a:prstGeom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4720" y="5734580"/>
            <a:ext cx="395122" cy="324000"/>
          </a:xfrm>
          <a:prstGeom prst="rect">
            <a:avLst/>
          </a:prstGeom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656" y="5107068"/>
            <a:ext cx="395122" cy="324000"/>
          </a:xfrm>
          <a:prstGeom prst="rect">
            <a:avLst/>
          </a:prstGeom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656" y="5734580"/>
            <a:ext cx="395122" cy="324000"/>
          </a:xfrm>
          <a:prstGeom prst="rect">
            <a:avLst/>
          </a:prstGeom>
        </p:spPr>
      </p:pic>
      <p:cxnSp>
        <p:nvCxnSpPr>
          <p:cNvPr id="353" name="直接连接符 352"/>
          <p:cNvCxnSpPr>
            <a:stCxn id="348" idx="3"/>
            <a:endCxn id="347" idx="1"/>
          </p:cNvCxnSpPr>
          <p:nvPr/>
        </p:nvCxnSpPr>
        <p:spPr>
          <a:xfrm>
            <a:off x="3531778" y="4651856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直接连接符 353"/>
          <p:cNvCxnSpPr>
            <a:stCxn id="348" idx="2"/>
            <a:endCxn id="351" idx="0"/>
          </p:cNvCxnSpPr>
          <p:nvPr/>
        </p:nvCxnSpPr>
        <p:spPr>
          <a:xfrm flipH="1">
            <a:off x="3334217" y="4813856"/>
            <a:ext cx="0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5" name="直接连接符 354"/>
          <p:cNvCxnSpPr>
            <a:stCxn id="349" idx="0"/>
            <a:endCxn id="347" idx="2"/>
          </p:cNvCxnSpPr>
          <p:nvPr/>
        </p:nvCxnSpPr>
        <p:spPr>
          <a:xfrm flipH="1" flipV="1">
            <a:off x="4042281" y="4813856"/>
            <a:ext cx="0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6" name="直接连接符 355"/>
          <p:cNvCxnSpPr>
            <a:stCxn id="351" idx="0"/>
            <a:endCxn id="347" idx="2"/>
          </p:cNvCxnSpPr>
          <p:nvPr/>
        </p:nvCxnSpPr>
        <p:spPr>
          <a:xfrm flipV="1">
            <a:off x="3334217" y="4813856"/>
            <a:ext cx="708064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直接连接符 356"/>
          <p:cNvCxnSpPr>
            <a:stCxn id="348" idx="2"/>
            <a:endCxn id="349" idx="0"/>
          </p:cNvCxnSpPr>
          <p:nvPr/>
        </p:nvCxnSpPr>
        <p:spPr>
          <a:xfrm>
            <a:off x="3334217" y="4813856"/>
            <a:ext cx="708064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直接连接符 357"/>
          <p:cNvCxnSpPr>
            <a:stCxn id="352" idx="0"/>
            <a:endCxn id="351" idx="2"/>
          </p:cNvCxnSpPr>
          <p:nvPr/>
        </p:nvCxnSpPr>
        <p:spPr>
          <a:xfrm flipH="1" flipV="1">
            <a:off x="3334217" y="543106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直接连接符 358"/>
          <p:cNvCxnSpPr>
            <a:stCxn id="350" idx="0"/>
            <a:endCxn id="349" idx="2"/>
          </p:cNvCxnSpPr>
          <p:nvPr/>
        </p:nvCxnSpPr>
        <p:spPr>
          <a:xfrm flipH="1" flipV="1">
            <a:off x="4042281" y="543106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0" name="直接连接符 359"/>
          <p:cNvCxnSpPr>
            <a:stCxn id="352" idx="0"/>
            <a:endCxn id="349" idx="2"/>
          </p:cNvCxnSpPr>
          <p:nvPr/>
        </p:nvCxnSpPr>
        <p:spPr>
          <a:xfrm flipV="1">
            <a:off x="3334217" y="5431068"/>
            <a:ext cx="708064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1" name="直接连接符 360"/>
          <p:cNvCxnSpPr>
            <a:stCxn id="351" idx="2"/>
            <a:endCxn id="350" idx="0"/>
          </p:cNvCxnSpPr>
          <p:nvPr/>
        </p:nvCxnSpPr>
        <p:spPr>
          <a:xfrm>
            <a:off x="3334217" y="5431068"/>
            <a:ext cx="708064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2" name="直接连接符 361"/>
          <p:cNvCxnSpPr>
            <a:stCxn id="351" idx="3"/>
            <a:endCxn id="349" idx="1"/>
          </p:cNvCxnSpPr>
          <p:nvPr/>
        </p:nvCxnSpPr>
        <p:spPr>
          <a:xfrm>
            <a:off x="3531778" y="5269068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3" name="直接连接符 362"/>
          <p:cNvCxnSpPr>
            <a:stCxn id="346" idx="3"/>
            <a:endCxn id="345" idx="1"/>
          </p:cNvCxnSpPr>
          <p:nvPr/>
        </p:nvCxnSpPr>
        <p:spPr>
          <a:xfrm>
            <a:off x="3531778" y="4116342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8" name="直接连接符 407"/>
          <p:cNvCxnSpPr>
            <a:stCxn id="348" idx="0"/>
            <a:endCxn id="346" idx="2"/>
          </p:cNvCxnSpPr>
          <p:nvPr/>
        </p:nvCxnSpPr>
        <p:spPr>
          <a:xfrm flipH="1" flipV="1">
            <a:off x="3334217" y="4278342"/>
            <a:ext cx="0" cy="2115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" name="直接连接符 408"/>
          <p:cNvCxnSpPr>
            <a:stCxn id="347" idx="0"/>
            <a:endCxn id="345" idx="2"/>
          </p:cNvCxnSpPr>
          <p:nvPr/>
        </p:nvCxnSpPr>
        <p:spPr>
          <a:xfrm flipH="1" flipV="1">
            <a:off x="4042281" y="4278342"/>
            <a:ext cx="0" cy="2115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" name="矩形 409"/>
          <p:cNvSpPr/>
          <p:nvPr/>
        </p:nvSpPr>
        <p:spPr>
          <a:xfrm>
            <a:off x="2891890" y="6021395"/>
            <a:ext cx="1643441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колледжа или университета</a:t>
            </a:r>
          </a:p>
        </p:txBody>
      </p:sp>
      <p:pic>
        <p:nvPicPr>
          <p:cNvPr id="411" name="图片 4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26" y="3954342"/>
            <a:ext cx="395122" cy="324000"/>
          </a:xfrm>
          <a:prstGeom prst="rect">
            <a:avLst/>
          </a:prstGeom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62" y="3954342"/>
            <a:ext cx="395122" cy="324000"/>
          </a:xfrm>
          <a:prstGeom prst="rect">
            <a:avLst/>
          </a:prstGeom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26" y="4489856"/>
            <a:ext cx="395122" cy="324000"/>
          </a:xfrm>
          <a:prstGeom prst="rect">
            <a:avLst/>
          </a:prstGeom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62" y="4489856"/>
            <a:ext cx="395122" cy="324000"/>
          </a:xfrm>
          <a:prstGeom prst="rect">
            <a:avLst/>
          </a:prstGeom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26" y="5107068"/>
            <a:ext cx="395122" cy="324000"/>
          </a:xfrm>
          <a:prstGeom prst="rect">
            <a:avLst/>
          </a:prstGeom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826" y="5734580"/>
            <a:ext cx="395122" cy="324000"/>
          </a:xfrm>
          <a:prstGeom prst="rect">
            <a:avLst/>
          </a:prstGeom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62" y="5107068"/>
            <a:ext cx="395122" cy="324000"/>
          </a:xfrm>
          <a:prstGeom prst="rect">
            <a:avLst/>
          </a:prstGeom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762" y="5734580"/>
            <a:ext cx="395122" cy="324000"/>
          </a:xfrm>
          <a:prstGeom prst="rect">
            <a:avLst/>
          </a:prstGeom>
        </p:spPr>
      </p:pic>
      <p:cxnSp>
        <p:nvCxnSpPr>
          <p:cNvPr id="421" name="直接连接符 420"/>
          <p:cNvCxnSpPr>
            <a:stCxn id="416" idx="3"/>
            <a:endCxn id="415" idx="1"/>
          </p:cNvCxnSpPr>
          <p:nvPr/>
        </p:nvCxnSpPr>
        <p:spPr>
          <a:xfrm>
            <a:off x="1870884" y="4651856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直接连接符 421"/>
          <p:cNvCxnSpPr>
            <a:stCxn id="416" idx="2"/>
            <a:endCxn id="419" idx="0"/>
          </p:cNvCxnSpPr>
          <p:nvPr/>
        </p:nvCxnSpPr>
        <p:spPr>
          <a:xfrm flipH="1">
            <a:off x="1673323" y="4813856"/>
            <a:ext cx="0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3" name="直接连接符 422"/>
          <p:cNvCxnSpPr>
            <a:stCxn id="417" idx="0"/>
            <a:endCxn id="415" idx="2"/>
          </p:cNvCxnSpPr>
          <p:nvPr/>
        </p:nvCxnSpPr>
        <p:spPr>
          <a:xfrm flipH="1" flipV="1">
            <a:off x="2381387" y="4813856"/>
            <a:ext cx="0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4" name="直接连接符 423"/>
          <p:cNvCxnSpPr>
            <a:stCxn id="419" idx="0"/>
            <a:endCxn id="415" idx="2"/>
          </p:cNvCxnSpPr>
          <p:nvPr/>
        </p:nvCxnSpPr>
        <p:spPr>
          <a:xfrm flipV="1">
            <a:off x="1673323" y="4813856"/>
            <a:ext cx="708064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直接连接符 424"/>
          <p:cNvCxnSpPr>
            <a:stCxn id="416" idx="2"/>
            <a:endCxn id="417" idx="0"/>
          </p:cNvCxnSpPr>
          <p:nvPr/>
        </p:nvCxnSpPr>
        <p:spPr>
          <a:xfrm>
            <a:off x="1673323" y="4813856"/>
            <a:ext cx="708064" cy="2932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6" name="直接连接符 425"/>
          <p:cNvCxnSpPr>
            <a:stCxn id="420" idx="0"/>
            <a:endCxn id="419" idx="2"/>
          </p:cNvCxnSpPr>
          <p:nvPr/>
        </p:nvCxnSpPr>
        <p:spPr>
          <a:xfrm flipH="1" flipV="1">
            <a:off x="1673323" y="543106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7" name="直接连接符 426"/>
          <p:cNvCxnSpPr>
            <a:stCxn id="418" idx="0"/>
            <a:endCxn id="417" idx="2"/>
          </p:cNvCxnSpPr>
          <p:nvPr/>
        </p:nvCxnSpPr>
        <p:spPr>
          <a:xfrm flipH="1" flipV="1">
            <a:off x="2381387" y="5431068"/>
            <a:ext cx="0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8" name="直接连接符 427"/>
          <p:cNvCxnSpPr>
            <a:stCxn id="420" idx="0"/>
            <a:endCxn id="417" idx="2"/>
          </p:cNvCxnSpPr>
          <p:nvPr/>
        </p:nvCxnSpPr>
        <p:spPr>
          <a:xfrm flipV="1">
            <a:off x="1673323" y="5431068"/>
            <a:ext cx="708064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9" name="直接连接符 428"/>
          <p:cNvCxnSpPr>
            <a:stCxn id="419" idx="2"/>
            <a:endCxn id="418" idx="0"/>
          </p:cNvCxnSpPr>
          <p:nvPr/>
        </p:nvCxnSpPr>
        <p:spPr>
          <a:xfrm>
            <a:off x="1673323" y="5431068"/>
            <a:ext cx="708064" cy="30351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0" name="直接连接符 429"/>
          <p:cNvCxnSpPr>
            <a:stCxn id="419" idx="3"/>
            <a:endCxn id="417" idx="1"/>
          </p:cNvCxnSpPr>
          <p:nvPr/>
        </p:nvCxnSpPr>
        <p:spPr>
          <a:xfrm>
            <a:off x="1870884" y="5269068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1" name="直接连接符 430"/>
          <p:cNvCxnSpPr>
            <a:stCxn id="412" idx="3"/>
            <a:endCxn id="411" idx="1"/>
          </p:cNvCxnSpPr>
          <p:nvPr/>
        </p:nvCxnSpPr>
        <p:spPr>
          <a:xfrm>
            <a:off x="1870884" y="4116342"/>
            <a:ext cx="31294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2" name="直接连接符 431"/>
          <p:cNvCxnSpPr>
            <a:stCxn id="416" idx="0"/>
            <a:endCxn id="412" idx="2"/>
          </p:cNvCxnSpPr>
          <p:nvPr/>
        </p:nvCxnSpPr>
        <p:spPr>
          <a:xfrm flipH="1" flipV="1">
            <a:off x="1673323" y="4278342"/>
            <a:ext cx="0" cy="2115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3" name="直接连接符 432"/>
          <p:cNvCxnSpPr>
            <a:stCxn id="415" idx="0"/>
            <a:endCxn id="411" idx="2"/>
          </p:cNvCxnSpPr>
          <p:nvPr/>
        </p:nvCxnSpPr>
        <p:spPr>
          <a:xfrm flipH="1" flipV="1">
            <a:off x="2381387" y="4278342"/>
            <a:ext cx="0" cy="2115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4" name="矩形 433"/>
          <p:cNvSpPr/>
          <p:nvPr/>
        </p:nvSpPr>
        <p:spPr>
          <a:xfrm>
            <a:off x="1270742" y="6021395"/>
            <a:ext cx="1380599" cy="27699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  <a:buSzTx/>
            </a:pP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LAN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колледжа или университета</a:t>
            </a:r>
          </a:p>
        </p:txBody>
      </p:sp>
      <p:pic>
        <p:nvPicPr>
          <p:cNvPr id="435" name="图片 4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904" y="3240440"/>
            <a:ext cx="439025" cy="360000"/>
          </a:xfrm>
          <a:prstGeom prst="rect">
            <a:avLst/>
          </a:prstGeom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255" y="1924134"/>
            <a:ext cx="482928" cy="396000"/>
          </a:xfrm>
          <a:prstGeom prst="rect">
            <a:avLst/>
          </a:prstGeom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929" y="2464267"/>
            <a:ext cx="482928" cy="396000"/>
          </a:xfrm>
          <a:prstGeom prst="rect">
            <a:avLst/>
          </a:prstGeom>
        </p:spPr>
      </p:pic>
      <p:sp>
        <p:nvSpPr>
          <p:cNvPr id="438" name="矩形 437"/>
          <p:cNvSpPr/>
          <p:nvPr/>
        </p:nvSpPr>
        <p:spPr>
          <a:xfrm rot="1899920">
            <a:off x="9753863" y="1930888"/>
            <a:ext cx="1614634" cy="51889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Узел 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WAN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районного управления образованием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814388" fontAlgn="ctr">
              <a:buClr>
                <a:schemeClr val="accent1"/>
              </a:buClr>
              <a:buSzTx/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1" name="矩形 440"/>
          <p:cNvSpPr/>
          <p:nvPr/>
        </p:nvSpPr>
        <p:spPr>
          <a:xfrm rot="1843487">
            <a:off x="2574642" y="1739784"/>
            <a:ext cx="1769475" cy="393104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Узел 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WAN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регионального управления образованием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2" name="矩形 441"/>
          <p:cNvSpPr/>
          <p:nvPr/>
        </p:nvSpPr>
        <p:spPr>
          <a:xfrm rot="1864210">
            <a:off x="6293500" y="1925268"/>
            <a:ext cx="1776426" cy="393733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 defTabSz="814388" fontAlgn="ctr">
              <a:buClr>
                <a:schemeClr val="accent1"/>
              </a:buClr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Узел 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WAN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управления образованием города фед. назначения</a:t>
            </a:r>
            <a:endParaRPr lang="en-US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3" name="直接连接符 442"/>
          <p:cNvCxnSpPr>
            <a:stCxn id="444" idx="3"/>
            <a:endCxn id="445" idx="0"/>
          </p:cNvCxnSpPr>
          <p:nvPr/>
        </p:nvCxnSpPr>
        <p:spPr>
          <a:xfrm>
            <a:off x="6298242" y="2122134"/>
            <a:ext cx="585028" cy="3445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4" name="图片 4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314" y="1924134"/>
            <a:ext cx="482928" cy="396000"/>
          </a:xfrm>
          <a:prstGeom prst="rect">
            <a:avLst/>
          </a:prstGeom>
        </p:spPr>
      </p:pic>
      <p:pic>
        <p:nvPicPr>
          <p:cNvPr id="445" name="图片 4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806" y="2466705"/>
            <a:ext cx="482928" cy="396000"/>
          </a:xfrm>
          <a:prstGeom prst="rect">
            <a:avLst/>
          </a:prstGeom>
        </p:spPr>
      </p:pic>
      <p:grpSp>
        <p:nvGrpSpPr>
          <p:cNvPr id="187" name="组合 186"/>
          <p:cNvGrpSpPr/>
          <p:nvPr/>
        </p:nvGrpSpPr>
        <p:grpSpPr>
          <a:xfrm>
            <a:off x="8936182" y="126000"/>
            <a:ext cx="3123818" cy="213120"/>
            <a:chOff x="8936182" y="126000"/>
            <a:chExt cx="3123818" cy="213120"/>
          </a:xfrm>
        </p:grpSpPr>
        <p:sp>
          <p:nvSpPr>
            <p:cNvPr id="188" name="五边形 187"/>
            <p:cNvSpPr/>
            <p:nvPr/>
          </p:nvSpPr>
          <p:spPr bwMode="auto">
            <a:xfrm>
              <a:off x="8936182" y="126000"/>
              <a:ext cx="1383336" cy="213120"/>
            </a:xfrm>
            <a:prstGeom prst="homePlat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Типы сетей</a:t>
              </a:r>
            </a:p>
          </p:txBody>
        </p:sp>
        <p:sp>
          <p:nvSpPr>
            <p:cNvPr id="191" name="燕尾形 190"/>
            <p:cNvSpPr/>
            <p:nvPr/>
          </p:nvSpPr>
          <p:spPr bwMode="auto">
            <a:xfrm>
              <a:off x="10238921" y="126000"/>
              <a:ext cx="1821079" cy="21312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Сетевые топологии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13714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文本占位符 169"/>
          <p:cNvSpPr>
            <a:spLocks noGrp="1"/>
          </p:cNvSpPr>
          <p:nvPr>
            <p:ph type="body" sz="quarter" idx="10"/>
          </p:nvPr>
        </p:nvSpPr>
        <p:spPr>
          <a:xfrm>
            <a:off x="451877" y="1090762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Топология сети представляет собой структурированную схему, представленную с использованием сред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ы</a:t>
            </a:r>
            <a:r>
              <a:rPr lang="ru-RU" sz="1800" dirty="0">
                <a:solidFill>
                  <a:srgbClr val="C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передачи (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такой, например, 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как витые пары 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или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оптические волокна) для соединения различных устройств (таких как компьютеры, маршрутизаторы и коммутаторы).</a:t>
            </a:r>
          </a:p>
          <a:p>
            <a:endParaRPr lang="ru-RU" altLang="zh-CN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Топологии сетей</a:t>
            </a:r>
          </a:p>
        </p:txBody>
      </p:sp>
      <p:grpSp>
        <p:nvGrpSpPr>
          <p:cNvPr id="169" name="组合 168"/>
          <p:cNvGrpSpPr/>
          <p:nvPr/>
        </p:nvGrpSpPr>
        <p:grpSpPr>
          <a:xfrm>
            <a:off x="3084041" y="2298410"/>
            <a:ext cx="4890842" cy="4060979"/>
            <a:chOff x="577017" y="1852735"/>
            <a:chExt cx="4890842" cy="4060979"/>
          </a:xfrm>
        </p:grpSpPr>
        <p:cxnSp>
          <p:nvCxnSpPr>
            <p:cNvPr id="72" name="直接连接符 71"/>
            <p:cNvCxnSpPr>
              <a:stCxn id="130" idx="3"/>
              <a:endCxn id="116" idx="1"/>
            </p:cNvCxnSpPr>
            <p:nvPr/>
          </p:nvCxnSpPr>
          <p:spPr>
            <a:xfrm flipH="1">
              <a:off x="577017" y="2960419"/>
              <a:ext cx="1952044" cy="10582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113" idx="1"/>
              <a:endCxn id="120" idx="3"/>
            </p:cNvCxnSpPr>
            <p:nvPr/>
          </p:nvCxnSpPr>
          <p:spPr>
            <a:xfrm>
              <a:off x="3503300" y="2960419"/>
              <a:ext cx="1964559" cy="10582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>
              <a:stCxn id="113" idx="3"/>
              <a:endCxn id="115" idx="1"/>
            </p:cNvCxnSpPr>
            <p:nvPr/>
          </p:nvCxnSpPr>
          <p:spPr>
            <a:xfrm flipH="1">
              <a:off x="2070131" y="2960419"/>
              <a:ext cx="1973169" cy="10582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130" idx="1"/>
              <a:endCxn id="119" idx="3"/>
            </p:cNvCxnSpPr>
            <p:nvPr/>
          </p:nvCxnSpPr>
          <p:spPr>
            <a:xfrm>
              <a:off x="1989061" y="2960419"/>
              <a:ext cx="1987366" cy="105827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stCxn id="111" idx="3"/>
              <a:endCxn id="112" idx="1"/>
            </p:cNvCxnSpPr>
            <p:nvPr/>
          </p:nvCxnSpPr>
          <p:spPr>
            <a:xfrm>
              <a:off x="2529061" y="2073822"/>
              <a:ext cx="974239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7" name="组合 76"/>
            <p:cNvGrpSpPr/>
            <p:nvPr/>
          </p:nvGrpSpPr>
          <p:grpSpPr>
            <a:xfrm>
              <a:off x="2407669" y="2920179"/>
              <a:ext cx="1219400" cy="72304"/>
              <a:chOff x="1190646" y="4299695"/>
              <a:chExt cx="2376264" cy="72304"/>
            </a:xfrm>
          </p:grpSpPr>
          <p:cxnSp>
            <p:nvCxnSpPr>
              <p:cNvPr id="150" name="直接连接符 149"/>
              <p:cNvCxnSpPr/>
              <p:nvPr/>
            </p:nvCxnSpPr>
            <p:spPr>
              <a:xfrm>
                <a:off x="1190646" y="4299695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直接连接符 150"/>
              <p:cNvCxnSpPr/>
              <p:nvPr/>
            </p:nvCxnSpPr>
            <p:spPr>
              <a:xfrm>
                <a:off x="1190646" y="4371999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9" name="直接连接符 78"/>
            <p:cNvCxnSpPr>
              <a:stCxn id="111" idx="2"/>
              <a:endCxn id="130" idx="0"/>
            </p:cNvCxnSpPr>
            <p:nvPr/>
          </p:nvCxnSpPr>
          <p:spPr>
            <a:xfrm flipH="1">
              <a:off x="2259061" y="2294909"/>
              <a:ext cx="0" cy="44411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112" idx="2"/>
              <a:endCxn id="113" idx="0"/>
            </p:cNvCxnSpPr>
            <p:nvPr/>
          </p:nvCxnSpPr>
          <p:spPr>
            <a:xfrm flipH="1">
              <a:off x="3773300" y="2294909"/>
              <a:ext cx="0" cy="44411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2337554" y="4820710"/>
              <a:ext cx="0" cy="72276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>
              <a:off x="845711" y="4240089"/>
              <a:ext cx="2613" cy="4963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115" idx="3"/>
              <a:endCxn id="121" idx="1"/>
            </p:cNvCxnSpPr>
            <p:nvPr/>
          </p:nvCxnSpPr>
          <p:spPr>
            <a:xfrm flipH="1">
              <a:off x="577017" y="4018689"/>
              <a:ext cx="2033114" cy="9391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116" idx="1"/>
              <a:endCxn id="122" idx="3"/>
            </p:cNvCxnSpPr>
            <p:nvPr/>
          </p:nvCxnSpPr>
          <p:spPr>
            <a:xfrm>
              <a:off x="577017" y="4018689"/>
              <a:ext cx="2033114" cy="9391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5" name="组合 84"/>
            <p:cNvGrpSpPr/>
            <p:nvPr/>
          </p:nvGrpSpPr>
          <p:grpSpPr>
            <a:xfrm>
              <a:off x="973746" y="3985354"/>
              <a:ext cx="1219400" cy="72304"/>
              <a:chOff x="1190646" y="4299695"/>
              <a:chExt cx="2376264" cy="72304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1190646" y="4299695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>
                <a:off x="1190646" y="4371999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文本框 85"/>
            <p:cNvSpPr txBox="1"/>
            <p:nvPr/>
          </p:nvSpPr>
          <p:spPr>
            <a:xfrm>
              <a:off x="1260280" y="4724235"/>
              <a:ext cx="36260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...</a:t>
              </a:r>
            </a:p>
          </p:txBody>
        </p:sp>
        <p:cxnSp>
          <p:nvCxnSpPr>
            <p:cNvPr id="93" name="直接连接符 92"/>
            <p:cNvCxnSpPr>
              <a:stCxn id="119" idx="2"/>
              <a:endCxn id="125" idx="0"/>
            </p:cNvCxnSpPr>
            <p:nvPr/>
          </p:nvCxnSpPr>
          <p:spPr>
            <a:xfrm flipH="1">
              <a:off x="3706427" y="4240089"/>
              <a:ext cx="0" cy="4963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120" idx="2"/>
              <a:endCxn id="126" idx="0"/>
            </p:cNvCxnSpPr>
            <p:nvPr/>
          </p:nvCxnSpPr>
          <p:spPr>
            <a:xfrm flipH="1">
              <a:off x="5197859" y="4240089"/>
              <a:ext cx="0" cy="4963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>
              <a:stCxn id="119" idx="1"/>
              <a:endCxn id="126" idx="3"/>
            </p:cNvCxnSpPr>
            <p:nvPr/>
          </p:nvCxnSpPr>
          <p:spPr>
            <a:xfrm>
              <a:off x="3436427" y="4018689"/>
              <a:ext cx="2031432" cy="9391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stCxn id="125" idx="1"/>
              <a:endCxn id="120" idx="3"/>
            </p:cNvCxnSpPr>
            <p:nvPr/>
          </p:nvCxnSpPr>
          <p:spPr>
            <a:xfrm flipV="1">
              <a:off x="3436427" y="4018689"/>
              <a:ext cx="2031432" cy="9391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7" name="组合 96"/>
            <p:cNvGrpSpPr/>
            <p:nvPr/>
          </p:nvGrpSpPr>
          <p:grpSpPr>
            <a:xfrm>
              <a:off x="3841592" y="3985354"/>
              <a:ext cx="1219400" cy="72304"/>
              <a:chOff x="1190646" y="4299695"/>
              <a:chExt cx="2376264" cy="72304"/>
            </a:xfrm>
          </p:grpSpPr>
          <p:cxnSp>
            <p:nvCxnSpPr>
              <p:cNvPr id="144" name="直接连接符 143"/>
              <p:cNvCxnSpPr/>
              <p:nvPr/>
            </p:nvCxnSpPr>
            <p:spPr>
              <a:xfrm>
                <a:off x="1190646" y="4299695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/>
              <p:nvPr/>
            </p:nvCxnSpPr>
            <p:spPr>
              <a:xfrm>
                <a:off x="1190646" y="4371999"/>
                <a:ext cx="2376264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8" name="文本框 97"/>
            <p:cNvSpPr txBox="1"/>
            <p:nvPr/>
          </p:nvSpPr>
          <p:spPr>
            <a:xfrm>
              <a:off x="4128126" y="4908901"/>
              <a:ext cx="362600" cy="36933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ctr"/>
              <a:r>
                <a:rPr lang="en-US" b="1" dirty="0">
                  <a:latin typeface="Arial" panose="020B0604020202020204" pitchFamily="34" charset="0"/>
                  <a:cs typeface="Arial" panose="020B0604020202020204" pitchFamily="34" charset="0"/>
                </a:rPr>
                <a:t>...</a:t>
              </a:r>
            </a:p>
          </p:txBody>
        </p:sp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9061" y="1852735"/>
              <a:ext cx="540000" cy="442174"/>
            </a:xfrm>
            <a:prstGeom prst="rect">
              <a:avLst/>
            </a:prstGeom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3300" y="1852735"/>
              <a:ext cx="540000" cy="442174"/>
            </a:xfrm>
            <a:prstGeom prst="rect">
              <a:avLst/>
            </a:prstGeom>
          </p:spPr>
        </p:pic>
        <p:pic>
          <p:nvPicPr>
            <p:cNvPr id="113" name="图片 112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3300" y="2739019"/>
              <a:ext cx="540000" cy="442800"/>
            </a:xfrm>
            <a:prstGeom prst="rect">
              <a:avLst/>
            </a:prstGeom>
          </p:spPr>
        </p:pic>
        <p:pic>
          <p:nvPicPr>
            <p:cNvPr id="115" name="图片 114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0131" y="3797289"/>
              <a:ext cx="540000" cy="442800"/>
            </a:xfrm>
            <a:prstGeom prst="rect">
              <a:avLst/>
            </a:prstGeom>
          </p:spPr>
        </p:pic>
        <p:pic>
          <p:nvPicPr>
            <p:cNvPr id="116" name="图片 115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017" y="3797289"/>
              <a:ext cx="540000" cy="442800"/>
            </a:xfrm>
            <a:prstGeom prst="rect">
              <a:avLst/>
            </a:prstGeom>
          </p:spPr>
        </p:pic>
        <p:pic>
          <p:nvPicPr>
            <p:cNvPr id="119" name="图片 118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6427" y="3797289"/>
              <a:ext cx="540000" cy="442800"/>
            </a:xfrm>
            <a:prstGeom prst="rect">
              <a:avLst/>
            </a:prstGeom>
          </p:spPr>
        </p:pic>
        <p:pic>
          <p:nvPicPr>
            <p:cNvPr id="120" name="图片 119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7859" y="3797289"/>
              <a:ext cx="540000" cy="442800"/>
            </a:xfrm>
            <a:prstGeom prst="rect">
              <a:avLst/>
            </a:prstGeom>
          </p:spPr>
        </p:pic>
        <p:pic>
          <p:nvPicPr>
            <p:cNvPr id="121" name="图片 120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017" y="4736460"/>
              <a:ext cx="540000" cy="442800"/>
            </a:xfrm>
            <a:prstGeom prst="rect">
              <a:avLst/>
            </a:prstGeom>
          </p:spPr>
        </p:pic>
        <p:pic>
          <p:nvPicPr>
            <p:cNvPr id="122" name="图片 121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0131" y="4736460"/>
              <a:ext cx="540000" cy="442800"/>
            </a:xfrm>
            <a:prstGeom prst="rect">
              <a:avLst/>
            </a:prstGeom>
          </p:spPr>
        </p:pic>
        <p:pic>
          <p:nvPicPr>
            <p:cNvPr id="125" name="图片 12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36427" y="4736460"/>
              <a:ext cx="540000" cy="442800"/>
            </a:xfrm>
            <a:prstGeom prst="rect">
              <a:avLst/>
            </a:prstGeom>
          </p:spPr>
        </p:pic>
        <p:pic>
          <p:nvPicPr>
            <p:cNvPr id="126" name="图片 125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27859" y="4736460"/>
              <a:ext cx="540000" cy="442800"/>
            </a:xfrm>
            <a:prstGeom prst="rect">
              <a:avLst/>
            </a:prstGeom>
          </p:spPr>
        </p:pic>
        <p:pic>
          <p:nvPicPr>
            <p:cNvPr id="127" name="图片 126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0131" y="5470914"/>
              <a:ext cx="540000" cy="442800"/>
            </a:xfrm>
            <a:prstGeom prst="rect">
              <a:avLst/>
            </a:prstGeom>
          </p:spPr>
        </p:pic>
        <p:pic>
          <p:nvPicPr>
            <p:cNvPr id="130" name="图片 129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9061" y="2739019"/>
              <a:ext cx="540000" cy="442800"/>
            </a:xfrm>
            <a:prstGeom prst="rect">
              <a:avLst/>
            </a:prstGeom>
          </p:spPr>
        </p:pic>
        <p:cxnSp>
          <p:nvCxnSpPr>
            <p:cNvPr id="131" name="直接连接符 130"/>
            <p:cNvCxnSpPr>
              <a:stCxn id="122" idx="0"/>
              <a:endCxn id="115" idx="2"/>
            </p:cNvCxnSpPr>
            <p:nvPr/>
          </p:nvCxnSpPr>
          <p:spPr>
            <a:xfrm flipH="1" flipV="1">
              <a:off x="2340131" y="4240089"/>
              <a:ext cx="0" cy="4963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8" name="图片 157" descr="AC-蓝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73746" y="2448026"/>
              <a:ext cx="540000" cy="441818"/>
            </a:xfrm>
            <a:prstGeom prst="rect">
              <a:avLst/>
            </a:prstGeom>
          </p:spPr>
        </p:pic>
        <p:pic>
          <p:nvPicPr>
            <p:cNvPr id="159" name="图片 158" descr="AC-蓝.pn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516737" y="2448026"/>
              <a:ext cx="540000" cy="441818"/>
            </a:xfrm>
            <a:prstGeom prst="rect">
              <a:avLst/>
            </a:prstGeom>
          </p:spPr>
        </p:pic>
        <p:cxnSp>
          <p:nvCxnSpPr>
            <p:cNvPr id="160" name="直接连接符 159"/>
            <p:cNvCxnSpPr>
              <a:stCxn id="158" idx="3"/>
              <a:endCxn id="130" idx="1"/>
            </p:cNvCxnSpPr>
            <p:nvPr/>
          </p:nvCxnSpPr>
          <p:spPr>
            <a:xfrm>
              <a:off x="1513746" y="2668935"/>
              <a:ext cx="475315" cy="2914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>
              <a:stCxn id="113" idx="3"/>
              <a:endCxn id="159" idx="1"/>
            </p:cNvCxnSpPr>
            <p:nvPr/>
          </p:nvCxnSpPr>
          <p:spPr>
            <a:xfrm flipV="1">
              <a:off x="4043300" y="2668935"/>
              <a:ext cx="473437" cy="291484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6" name="椭圆 165"/>
            <p:cNvSpPr/>
            <p:nvPr/>
          </p:nvSpPr>
          <p:spPr>
            <a:xfrm>
              <a:off x="2968130" y="2852419"/>
              <a:ext cx="96099" cy="216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7" name="椭圆 166"/>
            <p:cNvSpPr/>
            <p:nvPr/>
          </p:nvSpPr>
          <p:spPr>
            <a:xfrm>
              <a:off x="1543740" y="3910689"/>
              <a:ext cx="96099" cy="216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8" name="椭圆 167"/>
            <p:cNvSpPr/>
            <p:nvPr/>
          </p:nvSpPr>
          <p:spPr>
            <a:xfrm>
              <a:off x="4402483" y="3910689"/>
              <a:ext cx="96099" cy="216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fontAlgn="ctr"/>
              <a:endParaRPr lang="zh-CN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4" name="圆角矩形标注 173"/>
          <p:cNvSpPr/>
          <p:nvPr/>
        </p:nvSpPr>
        <p:spPr>
          <a:xfrm>
            <a:off x="8108016" y="2648933"/>
            <a:ext cx="2883638" cy="1623528"/>
          </a:xfrm>
          <a:prstGeom prst="wedgeRoundRectCallout">
            <a:avLst>
              <a:gd name="adj1" fmla="val -64131"/>
              <a:gd name="adj2" fmla="val -36525"/>
              <a:gd name="adj3" fmla="val 16667"/>
            </a:avLst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defTabSz="914400" fontAlgn="ctr"/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方正兰亭黑简体"/>
                <a:cs typeface="Arial" panose="020B0604020202020204" pitchFamily="34" charset="0"/>
              </a:rPr>
              <a:t>Топология сети используется для описания физической или логической структуры сети в области проектирования сетей и является очень важной концепцией сети.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8936182" y="126000"/>
            <a:ext cx="3123818" cy="213120"/>
            <a:chOff x="8936182" y="126000"/>
            <a:chExt cx="3123818" cy="213120"/>
          </a:xfrm>
        </p:grpSpPr>
        <p:sp>
          <p:nvSpPr>
            <p:cNvPr id="61" name="五边形 60"/>
            <p:cNvSpPr/>
            <p:nvPr/>
          </p:nvSpPr>
          <p:spPr bwMode="auto">
            <a:xfrm>
              <a:off x="8936182" y="126000"/>
              <a:ext cx="1383336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Типы сетей</a:t>
              </a:r>
            </a:p>
          </p:txBody>
        </p:sp>
        <p:sp>
          <p:nvSpPr>
            <p:cNvPr id="62" name="燕尾形 61"/>
            <p:cNvSpPr/>
            <p:nvPr/>
          </p:nvSpPr>
          <p:spPr bwMode="auto">
            <a:xfrm>
              <a:off x="10238921" y="126000"/>
              <a:ext cx="1821079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Сетевые топологии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7708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Коммуникации существуют с самого зарождения человеческого общества. Они играют все более важную роль, особенно с наступлением информационной  эры в 1970-1980х годах.</a:t>
            </a:r>
          </a:p>
          <a:p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Под </a:t>
            </a:r>
            <a:r>
              <a:rPr lang="ru-RU" dirty="0" smtClean="0">
                <a:solidFill>
                  <a:srgbClr val="151515"/>
                </a:solidFill>
                <a:latin typeface="+mn-lt"/>
                <a:ea typeface="+mn-ea"/>
              </a:rPr>
              <a:t>коммуникациями в </a:t>
            </a:r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этом </a:t>
            </a:r>
            <a:r>
              <a:rPr lang="ru-RU" dirty="0" smtClean="0">
                <a:solidFill>
                  <a:srgbClr val="151515"/>
                </a:solidFill>
                <a:latin typeface="+mn-lt"/>
                <a:ea typeface="+mn-ea"/>
              </a:rPr>
              <a:t>курсе </a:t>
            </a:r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понимается связь, осуществляемая через сеть передачи данных. Данный курс описывает понятия, связанные с коммуникациями и сетью передачи данных, процессом передачи информации, сетевыми устройствами и их функциями, типами сетей и типовыми сетями. Кроме того, данный курс кратко описывает понятия, относящиеся к сетевой инженерии и работе сетевых инженеров.</a:t>
            </a:r>
          </a:p>
        </p:txBody>
      </p:sp>
    </p:spTree>
    <p:extLst>
      <p:ext uri="{BB962C8B-B14F-4D97-AF65-F5344CB8AC3E}">
        <p14:creationId xmlns:p14="http://schemas.microsoft.com/office/powerpoint/2010/main" val="14985544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sz="20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Типы топологий сети: звезда, шина, кольцо, дерево, полносвязная и неполносвязная.</a:t>
            </a:r>
          </a:p>
          <a:p>
            <a:endParaRPr lang="ru-RU" altLang="zh-CN" sz="20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Типы топологий сети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685510" y="2366882"/>
            <a:ext cx="900100" cy="936104"/>
            <a:chOff x="2603612" y="2348880"/>
            <a:chExt cx="900100" cy="936104"/>
          </a:xfrm>
        </p:grpSpPr>
        <p:sp>
          <p:nvSpPr>
            <p:cNvPr id="7" name="流程图: 联系 6"/>
            <p:cNvSpPr/>
            <p:nvPr/>
          </p:nvSpPr>
          <p:spPr bwMode="auto">
            <a:xfrm>
              <a:off x="2963652" y="2348880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" name="流程图: 联系 7"/>
            <p:cNvSpPr/>
            <p:nvPr/>
          </p:nvSpPr>
          <p:spPr bwMode="auto">
            <a:xfrm>
              <a:off x="2963652" y="2717921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流程图: 联系 8"/>
            <p:cNvSpPr/>
            <p:nvPr/>
          </p:nvSpPr>
          <p:spPr bwMode="auto">
            <a:xfrm>
              <a:off x="2963652" y="31049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" name="流程图: 联系 9"/>
            <p:cNvSpPr/>
            <p:nvPr/>
          </p:nvSpPr>
          <p:spPr bwMode="auto">
            <a:xfrm>
              <a:off x="2603612" y="2717921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流程图: 联系 10"/>
            <p:cNvSpPr/>
            <p:nvPr/>
          </p:nvSpPr>
          <p:spPr bwMode="auto">
            <a:xfrm>
              <a:off x="3323692" y="2717921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2" name="直接连接符 11"/>
            <p:cNvCxnSpPr>
              <a:stCxn id="7" idx="4"/>
              <a:endCxn id="8" idx="0"/>
            </p:cNvCxnSpPr>
            <p:nvPr/>
          </p:nvCxnSpPr>
          <p:spPr bwMode="auto">
            <a:xfrm flipH="1">
              <a:off x="3053662" y="2528900"/>
              <a:ext cx="0" cy="18902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3" name="直接连接符 12"/>
            <p:cNvCxnSpPr>
              <a:stCxn id="11" idx="2"/>
              <a:endCxn id="8" idx="6"/>
            </p:cNvCxnSpPr>
            <p:nvPr/>
          </p:nvCxnSpPr>
          <p:spPr bwMode="auto">
            <a:xfrm flipH="1">
              <a:off x="3143672" y="2807931"/>
              <a:ext cx="180020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4" name="直接连接符 13"/>
            <p:cNvCxnSpPr>
              <a:stCxn id="8" idx="4"/>
              <a:endCxn id="9" idx="0"/>
            </p:cNvCxnSpPr>
            <p:nvPr/>
          </p:nvCxnSpPr>
          <p:spPr bwMode="auto">
            <a:xfrm flipH="1">
              <a:off x="3053662" y="2897941"/>
              <a:ext cx="0" cy="207023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5" name="直接连接符 14"/>
            <p:cNvCxnSpPr>
              <a:stCxn id="8" idx="2"/>
              <a:endCxn id="10" idx="6"/>
            </p:cNvCxnSpPr>
            <p:nvPr/>
          </p:nvCxnSpPr>
          <p:spPr bwMode="auto">
            <a:xfrm flipH="1">
              <a:off x="2783632" y="2807931"/>
              <a:ext cx="180020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grpSp>
        <p:nvGrpSpPr>
          <p:cNvPr id="16" name="组合 15"/>
          <p:cNvGrpSpPr/>
          <p:nvPr/>
        </p:nvGrpSpPr>
        <p:grpSpPr>
          <a:xfrm>
            <a:off x="3611724" y="2452392"/>
            <a:ext cx="1656184" cy="765085"/>
            <a:chOff x="5267908" y="2447891"/>
            <a:chExt cx="1656184" cy="765085"/>
          </a:xfrm>
        </p:grpSpPr>
        <p:cxnSp>
          <p:nvCxnSpPr>
            <p:cNvPr id="17" name="直接连接符 16"/>
            <p:cNvCxnSpPr/>
            <p:nvPr/>
          </p:nvCxnSpPr>
          <p:spPr bwMode="auto">
            <a:xfrm flipH="1">
              <a:off x="5267908" y="2636912"/>
              <a:ext cx="0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8" name="直接连接符 17"/>
            <p:cNvCxnSpPr/>
            <p:nvPr/>
          </p:nvCxnSpPr>
          <p:spPr bwMode="auto">
            <a:xfrm flipH="1">
              <a:off x="6924092" y="2636912"/>
              <a:ext cx="0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5267908" y="2816932"/>
              <a:ext cx="1656184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20" name="流程图: 联系 19"/>
            <p:cNvSpPr/>
            <p:nvPr/>
          </p:nvSpPr>
          <p:spPr bwMode="auto">
            <a:xfrm>
              <a:off x="5375920" y="2447891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1" name="直接连接符 20"/>
            <p:cNvCxnSpPr>
              <a:stCxn id="20" idx="4"/>
            </p:cNvCxnSpPr>
            <p:nvPr/>
          </p:nvCxnSpPr>
          <p:spPr bwMode="auto">
            <a:xfrm flipH="1">
              <a:off x="5465930" y="2627911"/>
              <a:ext cx="0" cy="18902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22" name="流程图: 联系 21"/>
            <p:cNvSpPr/>
            <p:nvPr/>
          </p:nvSpPr>
          <p:spPr bwMode="auto">
            <a:xfrm>
              <a:off x="5987988" y="2447891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3" name="直接连接符 22"/>
            <p:cNvCxnSpPr>
              <a:stCxn id="22" idx="4"/>
            </p:cNvCxnSpPr>
            <p:nvPr/>
          </p:nvCxnSpPr>
          <p:spPr bwMode="auto">
            <a:xfrm flipH="1">
              <a:off x="6077998" y="2627911"/>
              <a:ext cx="0" cy="18902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24" name="流程图: 联系 23"/>
            <p:cNvSpPr/>
            <p:nvPr/>
          </p:nvSpPr>
          <p:spPr bwMode="auto">
            <a:xfrm>
              <a:off x="6564052" y="2447891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5" name="直接连接符 24"/>
            <p:cNvCxnSpPr>
              <a:stCxn id="24" idx="4"/>
            </p:cNvCxnSpPr>
            <p:nvPr/>
          </p:nvCxnSpPr>
          <p:spPr bwMode="auto">
            <a:xfrm flipH="1">
              <a:off x="6654062" y="2627911"/>
              <a:ext cx="0" cy="18902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26" name="流程图: 联系 25"/>
            <p:cNvSpPr/>
            <p:nvPr/>
          </p:nvSpPr>
          <p:spPr bwMode="auto">
            <a:xfrm>
              <a:off x="5663952" y="3032956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7" name="直接连接符 26"/>
            <p:cNvCxnSpPr>
              <a:endCxn id="26" idx="0"/>
            </p:cNvCxnSpPr>
            <p:nvPr/>
          </p:nvCxnSpPr>
          <p:spPr bwMode="auto">
            <a:xfrm flipH="1">
              <a:off x="5753962" y="2825933"/>
              <a:ext cx="0" cy="207023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28" name="流程图: 联系 27"/>
            <p:cNvSpPr/>
            <p:nvPr/>
          </p:nvSpPr>
          <p:spPr bwMode="auto">
            <a:xfrm>
              <a:off x="6276020" y="3032956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29" name="直接连接符 28"/>
            <p:cNvCxnSpPr>
              <a:endCxn id="28" idx="0"/>
            </p:cNvCxnSpPr>
            <p:nvPr/>
          </p:nvCxnSpPr>
          <p:spPr bwMode="auto">
            <a:xfrm flipH="1">
              <a:off x="6366030" y="2825933"/>
              <a:ext cx="0" cy="207023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grpSp>
        <p:nvGrpSpPr>
          <p:cNvPr id="30" name="组合 29"/>
          <p:cNvGrpSpPr/>
          <p:nvPr/>
        </p:nvGrpSpPr>
        <p:grpSpPr>
          <a:xfrm>
            <a:off x="6324607" y="2258870"/>
            <a:ext cx="1332148" cy="1152128"/>
            <a:chOff x="8652284" y="2258870"/>
            <a:chExt cx="1332148" cy="1152128"/>
          </a:xfrm>
        </p:grpSpPr>
        <p:sp>
          <p:nvSpPr>
            <p:cNvPr id="31" name="流程图: 联系 30"/>
            <p:cNvSpPr/>
            <p:nvPr/>
          </p:nvSpPr>
          <p:spPr bwMode="auto">
            <a:xfrm>
              <a:off x="9228348" y="2258870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2" name="流程图: 联系 31"/>
            <p:cNvSpPr/>
            <p:nvPr/>
          </p:nvSpPr>
          <p:spPr bwMode="auto">
            <a:xfrm>
              <a:off x="8652284" y="274492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流程图: 联系 32"/>
            <p:cNvSpPr/>
            <p:nvPr/>
          </p:nvSpPr>
          <p:spPr bwMode="auto">
            <a:xfrm>
              <a:off x="9804412" y="274492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流程图: 联系 33"/>
            <p:cNvSpPr/>
            <p:nvPr/>
          </p:nvSpPr>
          <p:spPr bwMode="auto">
            <a:xfrm>
              <a:off x="8904312" y="323097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5" name="流程图: 联系 34"/>
            <p:cNvSpPr/>
            <p:nvPr/>
          </p:nvSpPr>
          <p:spPr bwMode="auto">
            <a:xfrm>
              <a:off x="9552384" y="323097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36" name="直接连接符 35"/>
            <p:cNvCxnSpPr>
              <a:stCxn id="32" idx="0"/>
              <a:endCxn id="31" idx="2"/>
            </p:cNvCxnSpPr>
            <p:nvPr/>
          </p:nvCxnSpPr>
          <p:spPr bwMode="auto">
            <a:xfrm flipV="1">
              <a:off x="8742294" y="2348880"/>
              <a:ext cx="486054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37" name="直接连接符 36"/>
            <p:cNvCxnSpPr>
              <a:stCxn id="32" idx="4"/>
              <a:endCxn id="34" idx="1"/>
            </p:cNvCxnSpPr>
            <p:nvPr/>
          </p:nvCxnSpPr>
          <p:spPr bwMode="auto">
            <a:xfrm>
              <a:off x="8742294" y="2924944"/>
              <a:ext cx="188381" cy="332397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/>
            <p:cNvCxnSpPr>
              <a:stCxn id="31" idx="6"/>
              <a:endCxn id="33" idx="0"/>
            </p:cNvCxnSpPr>
            <p:nvPr/>
          </p:nvCxnSpPr>
          <p:spPr bwMode="auto">
            <a:xfrm>
              <a:off x="9408368" y="2348880"/>
              <a:ext cx="486054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/>
            <p:cNvCxnSpPr>
              <a:stCxn id="35" idx="7"/>
              <a:endCxn id="33" idx="4"/>
            </p:cNvCxnSpPr>
            <p:nvPr/>
          </p:nvCxnSpPr>
          <p:spPr bwMode="auto">
            <a:xfrm flipV="1">
              <a:off x="9706041" y="2924944"/>
              <a:ext cx="188381" cy="332397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40" name="直接连接符 39"/>
            <p:cNvCxnSpPr>
              <a:stCxn id="34" idx="6"/>
              <a:endCxn id="35" idx="2"/>
            </p:cNvCxnSpPr>
            <p:nvPr/>
          </p:nvCxnSpPr>
          <p:spPr bwMode="auto">
            <a:xfrm>
              <a:off x="9084332" y="3320988"/>
              <a:ext cx="468052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grpSp>
        <p:nvGrpSpPr>
          <p:cNvPr id="41" name="组合 40"/>
          <p:cNvGrpSpPr/>
          <p:nvPr/>
        </p:nvGrpSpPr>
        <p:grpSpPr>
          <a:xfrm>
            <a:off x="1415480" y="4311098"/>
            <a:ext cx="1440160" cy="1044116"/>
            <a:chOff x="2351584" y="4041068"/>
            <a:chExt cx="1440160" cy="1044116"/>
          </a:xfrm>
        </p:grpSpPr>
        <p:sp>
          <p:nvSpPr>
            <p:cNvPr id="42" name="流程图: 联系 41"/>
            <p:cNvSpPr/>
            <p:nvPr/>
          </p:nvSpPr>
          <p:spPr bwMode="auto">
            <a:xfrm>
              <a:off x="2999656" y="404106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流程图: 联系 42"/>
            <p:cNvSpPr/>
            <p:nvPr/>
          </p:nvSpPr>
          <p:spPr bwMode="auto">
            <a:xfrm>
              <a:off x="2999656" y="436510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流程图: 联系 43"/>
            <p:cNvSpPr/>
            <p:nvPr/>
          </p:nvSpPr>
          <p:spPr bwMode="auto">
            <a:xfrm>
              <a:off x="2351584" y="49051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流程图: 联系 44"/>
            <p:cNvSpPr/>
            <p:nvPr/>
          </p:nvSpPr>
          <p:spPr bwMode="auto">
            <a:xfrm>
              <a:off x="2603612" y="4617132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流程图: 联系 45"/>
            <p:cNvSpPr/>
            <p:nvPr/>
          </p:nvSpPr>
          <p:spPr bwMode="auto">
            <a:xfrm>
              <a:off x="3395700" y="4617132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47" name="直接连接符 46"/>
            <p:cNvCxnSpPr>
              <a:stCxn id="42" idx="4"/>
              <a:endCxn id="43" idx="0"/>
            </p:cNvCxnSpPr>
            <p:nvPr/>
          </p:nvCxnSpPr>
          <p:spPr bwMode="auto">
            <a:xfrm flipH="1">
              <a:off x="3089666" y="4221088"/>
              <a:ext cx="0" cy="144016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48" name="直接连接符 47"/>
            <p:cNvCxnSpPr>
              <a:stCxn id="46" idx="1"/>
              <a:endCxn id="43" idx="6"/>
            </p:cNvCxnSpPr>
            <p:nvPr/>
          </p:nvCxnSpPr>
          <p:spPr bwMode="auto">
            <a:xfrm flipH="1" flipV="1">
              <a:off x="3179676" y="4455114"/>
              <a:ext cx="242387" cy="18838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49" name="直接连接符 48"/>
            <p:cNvCxnSpPr>
              <a:stCxn id="45" idx="3"/>
              <a:endCxn id="44" idx="0"/>
            </p:cNvCxnSpPr>
            <p:nvPr/>
          </p:nvCxnSpPr>
          <p:spPr bwMode="auto">
            <a:xfrm flipH="1">
              <a:off x="2441594" y="4770789"/>
              <a:ext cx="188381" cy="13437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50" name="直接连接符 49"/>
            <p:cNvCxnSpPr>
              <a:stCxn id="43" idx="2"/>
              <a:endCxn id="45" idx="7"/>
            </p:cNvCxnSpPr>
            <p:nvPr/>
          </p:nvCxnSpPr>
          <p:spPr bwMode="auto">
            <a:xfrm flipH="1">
              <a:off x="2757269" y="4455114"/>
              <a:ext cx="242387" cy="18838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51" name="流程图: 联系 50"/>
            <p:cNvSpPr/>
            <p:nvPr/>
          </p:nvSpPr>
          <p:spPr bwMode="auto">
            <a:xfrm>
              <a:off x="2585610" y="49051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2" name="直接连接符 51"/>
            <p:cNvCxnSpPr>
              <a:stCxn id="45" idx="4"/>
              <a:endCxn id="51" idx="0"/>
            </p:cNvCxnSpPr>
            <p:nvPr/>
          </p:nvCxnSpPr>
          <p:spPr bwMode="auto">
            <a:xfrm flipH="1">
              <a:off x="2675620" y="4797152"/>
              <a:ext cx="18002" cy="108012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53" name="流程图: 联系 52"/>
            <p:cNvSpPr/>
            <p:nvPr/>
          </p:nvSpPr>
          <p:spPr bwMode="auto">
            <a:xfrm>
              <a:off x="2819636" y="49051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4" name="直接连接符 53"/>
            <p:cNvCxnSpPr>
              <a:stCxn id="45" idx="5"/>
              <a:endCxn id="53" idx="0"/>
            </p:cNvCxnSpPr>
            <p:nvPr/>
          </p:nvCxnSpPr>
          <p:spPr bwMode="auto">
            <a:xfrm>
              <a:off x="2757269" y="4770789"/>
              <a:ext cx="152377" cy="13437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55" name="流程图: 联系 54"/>
            <p:cNvSpPr/>
            <p:nvPr/>
          </p:nvSpPr>
          <p:spPr bwMode="auto">
            <a:xfrm>
              <a:off x="3143672" y="49051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6" name="直接连接符 55"/>
            <p:cNvCxnSpPr>
              <a:stCxn id="46" idx="3"/>
              <a:endCxn id="55" idx="0"/>
            </p:cNvCxnSpPr>
            <p:nvPr/>
          </p:nvCxnSpPr>
          <p:spPr bwMode="auto">
            <a:xfrm flipH="1">
              <a:off x="3233682" y="4770789"/>
              <a:ext cx="188381" cy="13437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57" name="流程图: 联系 56"/>
            <p:cNvSpPr/>
            <p:nvPr/>
          </p:nvSpPr>
          <p:spPr bwMode="auto">
            <a:xfrm>
              <a:off x="3377698" y="49051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58" name="直接连接符 57"/>
            <p:cNvCxnSpPr>
              <a:stCxn id="46" idx="4"/>
              <a:endCxn id="57" idx="0"/>
            </p:cNvCxnSpPr>
            <p:nvPr/>
          </p:nvCxnSpPr>
          <p:spPr bwMode="auto">
            <a:xfrm flipH="1">
              <a:off x="3467708" y="4797152"/>
              <a:ext cx="18002" cy="108012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59" name="流程图: 联系 58"/>
            <p:cNvSpPr/>
            <p:nvPr/>
          </p:nvSpPr>
          <p:spPr bwMode="auto">
            <a:xfrm>
              <a:off x="3611724" y="490516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60" name="直接连接符 59"/>
            <p:cNvCxnSpPr>
              <a:stCxn id="46" idx="5"/>
              <a:endCxn id="59" idx="0"/>
            </p:cNvCxnSpPr>
            <p:nvPr/>
          </p:nvCxnSpPr>
          <p:spPr bwMode="auto">
            <a:xfrm>
              <a:off x="3549357" y="4770789"/>
              <a:ext cx="152377" cy="13437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grpSp>
        <p:nvGrpSpPr>
          <p:cNvPr id="61" name="组合 60"/>
          <p:cNvGrpSpPr/>
          <p:nvPr/>
        </p:nvGrpSpPr>
        <p:grpSpPr>
          <a:xfrm>
            <a:off x="3773742" y="4257092"/>
            <a:ext cx="1332148" cy="1152128"/>
            <a:chOff x="5375920" y="3969060"/>
            <a:chExt cx="1332148" cy="1152128"/>
          </a:xfrm>
        </p:grpSpPr>
        <p:sp>
          <p:nvSpPr>
            <p:cNvPr id="62" name="流程图: 联系 61"/>
            <p:cNvSpPr/>
            <p:nvPr/>
          </p:nvSpPr>
          <p:spPr bwMode="auto">
            <a:xfrm>
              <a:off x="5951984" y="3969060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3" name="流程图: 联系 62"/>
            <p:cNvSpPr/>
            <p:nvPr/>
          </p:nvSpPr>
          <p:spPr bwMode="auto">
            <a:xfrm>
              <a:off x="5375920" y="445511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4" name="流程图: 联系 63"/>
            <p:cNvSpPr/>
            <p:nvPr/>
          </p:nvSpPr>
          <p:spPr bwMode="auto">
            <a:xfrm>
              <a:off x="6528048" y="445511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5" name="流程图: 联系 64"/>
            <p:cNvSpPr/>
            <p:nvPr/>
          </p:nvSpPr>
          <p:spPr bwMode="auto">
            <a:xfrm>
              <a:off x="5627948" y="494116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6" name="流程图: 联系 65"/>
            <p:cNvSpPr/>
            <p:nvPr/>
          </p:nvSpPr>
          <p:spPr bwMode="auto">
            <a:xfrm>
              <a:off x="6276020" y="494116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67" name="直接连接符 66"/>
            <p:cNvCxnSpPr>
              <a:stCxn id="63" idx="0"/>
              <a:endCxn id="62" idx="2"/>
            </p:cNvCxnSpPr>
            <p:nvPr/>
          </p:nvCxnSpPr>
          <p:spPr bwMode="auto">
            <a:xfrm flipV="1">
              <a:off x="5465930" y="4059070"/>
              <a:ext cx="486054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68" name="直接连接符 67"/>
            <p:cNvCxnSpPr>
              <a:stCxn id="63" idx="4"/>
              <a:endCxn id="65" idx="1"/>
            </p:cNvCxnSpPr>
            <p:nvPr/>
          </p:nvCxnSpPr>
          <p:spPr bwMode="auto">
            <a:xfrm>
              <a:off x="5465930" y="4635134"/>
              <a:ext cx="188381" cy="332397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69" name="直接连接符 68"/>
            <p:cNvCxnSpPr>
              <a:stCxn id="62" idx="6"/>
              <a:endCxn id="64" idx="0"/>
            </p:cNvCxnSpPr>
            <p:nvPr/>
          </p:nvCxnSpPr>
          <p:spPr bwMode="auto">
            <a:xfrm>
              <a:off x="6132004" y="4059070"/>
              <a:ext cx="486054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0" name="直接连接符 69"/>
            <p:cNvCxnSpPr>
              <a:stCxn id="66" idx="7"/>
              <a:endCxn id="64" idx="4"/>
            </p:cNvCxnSpPr>
            <p:nvPr/>
          </p:nvCxnSpPr>
          <p:spPr bwMode="auto">
            <a:xfrm flipV="1">
              <a:off x="6429677" y="4635134"/>
              <a:ext cx="188381" cy="332397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1" name="直接连接符 70"/>
            <p:cNvCxnSpPr>
              <a:stCxn id="65" idx="6"/>
              <a:endCxn id="66" idx="2"/>
            </p:cNvCxnSpPr>
            <p:nvPr/>
          </p:nvCxnSpPr>
          <p:spPr bwMode="auto">
            <a:xfrm>
              <a:off x="5807968" y="5031178"/>
              <a:ext cx="468052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2" name="直接连接符 71"/>
            <p:cNvCxnSpPr>
              <a:stCxn id="65" idx="0"/>
              <a:endCxn id="62" idx="3"/>
            </p:cNvCxnSpPr>
            <p:nvPr/>
          </p:nvCxnSpPr>
          <p:spPr bwMode="auto">
            <a:xfrm flipV="1">
              <a:off x="5717958" y="4122717"/>
              <a:ext cx="260389" cy="81845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3" name="直接连接符 72"/>
            <p:cNvCxnSpPr>
              <a:stCxn id="66" idx="0"/>
              <a:endCxn id="62" idx="5"/>
            </p:cNvCxnSpPr>
            <p:nvPr/>
          </p:nvCxnSpPr>
          <p:spPr bwMode="auto">
            <a:xfrm flipH="1" flipV="1">
              <a:off x="6105641" y="4122717"/>
              <a:ext cx="260389" cy="81845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4" name="直接连接符 73"/>
            <p:cNvCxnSpPr>
              <a:stCxn id="65" idx="7"/>
              <a:endCxn id="64" idx="3"/>
            </p:cNvCxnSpPr>
            <p:nvPr/>
          </p:nvCxnSpPr>
          <p:spPr bwMode="auto">
            <a:xfrm flipV="1">
              <a:off x="5781605" y="4608771"/>
              <a:ext cx="772806" cy="35876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5" name="直接连接符 74"/>
            <p:cNvCxnSpPr>
              <a:stCxn id="63" idx="6"/>
              <a:endCxn id="64" idx="2"/>
            </p:cNvCxnSpPr>
            <p:nvPr/>
          </p:nvCxnSpPr>
          <p:spPr bwMode="auto">
            <a:xfrm>
              <a:off x="5555940" y="4545124"/>
              <a:ext cx="972108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76" name="直接连接符 75"/>
            <p:cNvCxnSpPr>
              <a:stCxn id="66" idx="1"/>
              <a:endCxn id="63" idx="5"/>
            </p:cNvCxnSpPr>
            <p:nvPr/>
          </p:nvCxnSpPr>
          <p:spPr bwMode="auto">
            <a:xfrm flipH="1" flipV="1">
              <a:off x="5529577" y="4608771"/>
              <a:ext cx="772806" cy="35876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grpSp>
        <p:nvGrpSpPr>
          <p:cNvPr id="77" name="组合 76"/>
          <p:cNvGrpSpPr/>
          <p:nvPr/>
        </p:nvGrpSpPr>
        <p:grpSpPr>
          <a:xfrm>
            <a:off x="6324607" y="4257092"/>
            <a:ext cx="1332148" cy="1152128"/>
            <a:chOff x="8688288" y="3969060"/>
            <a:chExt cx="1332148" cy="1152128"/>
          </a:xfrm>
        </p:grpSpPr>
        <p:sp>
          <p:nvSpPr>
            <p:cNvPr id="78" name="流程图: 联系 77"/>
            <p:cNvSpPr/>
            <p:nvPr/>
          </p:nvSpPr>
          <p:spPr bwMode="auto">
            <a:xfrm>
              <a:off x="9264352" y="3969060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9" name="流程图: 联系 78"/>
            <p:cNvSpPr/>
            <p:nvPr/>
          </p:nvSpPr>
          <p:spPr bwMode="auto">
            <a:xfrm>
              <a:off x="8688288" y="445511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0" name="流程图: 联系 79"/>
            <p:cNvSpPr/>
            <p:nvPr/>
          </p:nvSpPr>
          <p:spPr bwMode="auto">
            <a:xfrm>
              <a:off x="9840416" y="445511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1" name="流程图: 联系 80"/>
            <p:cNvSpPr/>
            <p:nvPr/>
          </p:nvSpPr>
          <p:spPr bwMode="auto">
            <a:xfrm>
              <a:off x="8940316" y="494116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2" name="流程图: 联系 81"/>
            <p:cNvSpPr/>
            <p:nvPr/>
          </p:nvSpPr>
          <p:spPr bwMode="auto">
            <a:xfrm>
              <a:off x="9588388" y="4941168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83" name="直接连接符 82"/>
            <p:cNvCxnSpPr>
              <a:stCxn id="79" idx="0"/>
              <a:endCxn id="78" idx="2"/>
            </p:cNvCxnSpPr>
            <p:nvPr/>
          </p:nvCxnSpPr>
          <p:spPr bwMode="auto">
            <a:xfrm flipV="1">
              <a:off x="8778298" y="4059070"/>
              <a:ext cx="486054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84" name="直接连接符 83"/>
            <p:cNvCxnSpPr>
              <a:stCxn id="79" idx="4"/>
              <a:endCxn id="81" idx="1"/>
            </p:cNvCxnSpPr>
            <p:nvPr/>
          </p:nvCxnSpPr>
          <p:spPr bwMode="auto">
            <a:xfrm>
              <a:off x="8778298" y="4635134"/>
              <a:ext cx="188381" cy="332397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85" name="直接连接符 84"/>
            <p:cNvCxnSpPr>
              <a:stCxn id="78" idx="6"/>
              <a:endCxn id="80" idx="0"/>
            </p:cNvCxnSpPr>
            <p:nvPr/>
          </p:nvCxnSpPr>
          <p:spPr bwMode="auto">
            <a:xfrm>
              <a:off x="9444372" y="4059070"/>
              <a:ext cx="486054" cy="396044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86" name="直接连接符 85"/>
            <p:cNvCxnSpPr>
              <a:stCxn id="81" idx="6"/>
              <a:endCxn id="82" idx="2"/>
            </p:cNvCxnSpPr>
            <p:nvPr/>
          </p:nvCxnSpPr>
          <p:spPr bwMode="auto">
            <a:xfrm>
              <a:off x="9120336" y="5031178"/>
              <a:ext cx="468052" cy="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87" name="直接连接符 86"/>
            <p:cNvCxnSpPr>
              <a:stCxn id="82" idx="0"/>
              <a:endCxn id="78" idx="5"/>
            </p:cNvCxnSpPr>
            <p:nvPr/>
          </p:nvCxnSpPr>
          <p:spPr bwMode="auto">
            <a:xfrm flipH="1" flipV="1">
              <a:off x="9418009" y="4122717"/>
              <a:ext cx="260389" cy="818451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88" name="直接连接符 87"/>
            <p:cNvCxnSpPr>
              <a:stCxn id="81" idx="7"/>
              <a:endCxn id="80" idx="3"/>
            </p:cNvCxnSpPr>
            <p:nvPr/>
          </p:nvCxnSpPr>
          <p:spPr bwMode="auto">
            <a:xfrm flipV="1">
              <a:off x="9093973" y="4608771"/>
              <a:ext cx="772806" cy="35876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89" name="直接连接符 88"/>
            <p:cNvCxnSpPr>
              <a:stCxn id="82" idx="1"/>
              <a:endCxn id="79" idx="5"/>
            </p:cNvCxnSpPr>
            <p:nvPr/>
          </p:nvCxnSpPr>
          <p:spPr bwMode="auto">
            <a:xfrm flipH="1" flipV="1">
              <a:off x="8841945" y="4608771"/>
              <a:ext cx="772806" cy="358760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sp>
        <p:nvSpPr>
          <p:cNvPr id="90" name="文本框 89"/>
          <p:cNvSpPr txBox="1"/>
          <p:nvPr/>
        </p:nvSpPr>
        <p:spPr bwMode="auto">
          <a:xfrm>
            <a:off x="992707" y="3441870"/>
            <a:ext cx="2300244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Звезда</a:t>
            </a:r>
          </a:p>
        </p:txBody>
      </p:sp>
      <p:sp>
        <p:nvSpPr>
          <p:cNvPr id="91" name="文本框 90"/>
          <p:cNvSpPr txBox="1"/>
          <p:nvPr/>
        </p:nvSpPr>
        <p:spPr bwMode="auto">
          <a:xfrm>
            <a:off x="3312137" y="3441870"/>
            <a:ext cx="2255360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Шина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文本框 91"/>
          <p:cNvSpPr txBox="1"/>
          <p:nvPr/>
        </p:nvSpPr>
        <p:spPr bwMode="auto">
          <a:xfrm>
            <a:off x="5821569" y="3441870"/>
            <a:ext cx="2341922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Кольцо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文本框 92"/>
          <p:cNvSpPr txBox="1"/>
          <p:nvPr/>
        </p:nvSpPr>
        <p:spPr bwMode="auto">
          <a:xfrm>
            <a:off x="1345236" y="5541669"/>
            <a:ext cx="1595185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Дерево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文本框 93"/>
          <p:cNvSpPr txBox="1"/>
          <p:nvPr/>
        </p:nvSpPr>
        <p:spPr bwMode="auto">
          <a:xfrm>
            <a:off x="3467044" y="5541669"/>
            <a:ext cx="1945544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Полносвязная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 bwMode="auto">
          <a:xfrm>
            <a:off x="5929432" y="5541669"/>
            <a:ext cx="2126197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Частично</a:t>
            </a:r>
            <a:r>
              <a:rPr lang="ru-RU" sz="1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полносвязная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9192344" y="3189842"/>
            <a:ext cx="1908212" cy="1296144"/>
            <a:chOff x="8976320" y="3429000"/>
            <a:chExt cx="1908212" cy="1296144"/>
          </a:xfrm>
        </p:grpSpPr>
        <p:sp>
          <p:nvSpPr>
            <p:cNvPr id="97" name="流程图: 联系 96"/>
            <p:cNvSpPr/>
            <p:nvPr/>
          </p:nvSpPr>
          <p:spPr bwMode="auto">
            <a:xfrm>
              <a:off x="9840416" y="3429000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8" name="流程图: 联系 97"/>
            <p:cNvSpPr/>
            <p:nvPr/>
          </p:nvSpPr>
          <p:spPr bwMode="auto">
            <a:xfrm>
              <a:off x="8976320" y="454512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9" name="流程图: 联系 98"/>
            <p:cNvSpPr/>
            <p:nvPr/>
          </p:nvSpPr>
          <p:spPr bwMode="auto">
            <a:xfrm>
              <a:off x="9300356" y="3897052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0" name="流程图: 联系 99"/>
            <p:cNvSpPr/>
            <p:nvPr/>
          </p:nvSpPr>
          <p:spPr bwMode="auto">
            <a:xfrm>
              <a:off x="10380476" y="3897052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01" name="直接连接符 100"/>
            <p:cNvCxnSpPr>
              <a:stCxn id="100" idx="1"/>
              <a:endCxn id="97" idx="5"/>
            </p:cNvCxnSpPr>
            <p:nvPr/>
          </p:nvCxnSpPr>
          <p:spPr bwMode="auto">
            <a:xfrm flipH="1" flipV="1">
              <a:off x="9994073" y="3582657"/>
              <a:ext cx="412766" cy="340758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02" name="直接连接符 101"/>
            <p:cNvCxnSpPr>
              <a:stCxn id="99" idx="3"/>
              <a:endCxn id="98" idx="0"/>
            </p:cNvCxnSpPr>
            <p:nvPr/>
          </p:nvCxnSpPr>
          <p:spPr bwMode="auto">
            <a:xfrm flipH="1">
              <a:off x="9066330" y="4050709"/>
              <a:ext cx="260389" cy="49441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03" name="直接连接符 102"/>
            <p:cNvCxnSpPr>
              <a:stCxn id="97" idx="3"/>
              <a:endCxn id="99" idx="7"/>
            </p:cNvCxnSpPr>
            <p:nvPr/>
          </p:nvCxnSpPr>
          <p:spPr bwMode="auto">
            <a:xfrm flipH="1">
              <a:off x="9454013" y="3582657"/>
              <a:ext cx="412766" cy="340758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104" name="流程图: 联系 103"/>
            <p:cNvSpPr/>
            <p:nvPr/>
          </p:nvSpPr>
          <p:spPr bwMode="auto">
            <a:xfrm>
              <a:off x="9588388" y="454512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05" name="直接连接符 104"/>
            <p:cNvCxnSpPr>
              <a:stCxn id="99" idx="5"/>
              <a:endCxn id="104" idx="0"/>
            </p:cNvCxnSpPr>
            <p:nvPr/>
          </p:nvCxnSpPr>
          <p:spPr bwMode="auto">
            <a:xfrm>
              <a:off x="9454013" y="4050709"/>
              <a:ext cx="224385" cy="49441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106" name="流程图: 联系 105"/>
            <p:cNvSpPr/>
            <p:nvPr/>
          </p:nvSpPr>
          <p:spPr bwMode="auto">
            <a:xfrm>
              <a:off x="10056440" y="454512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07" name="直接连接符 106"/>
            <p:cNvCxnSpPr>
              <a:stCxn id="100" idx="3"/>
              <a:endCxn id="106" idx="0"/>
            </p:cNvCxnSpPr>
            <p:nvPr/>
          </p:nvCxnSpPr>
          <p:spPr bwMode="auto">
            <a:xfrm flipH="1">
              <a:off x="10146450" y="4050709"/>
              <a:ext cx="260389" cy="49441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sp>
          <p:nvSpPr>
            <p:cNvPr id="108" name="流程图: 联系 107"/>
            <p:cNvSpPr/>
            <p:nvPr/>
          </p:nvSpPr>
          <p:spPr bwMode="auto">
            <a:xfrm>
              <a:off x="10704512" y="4545124"/>
              <a:ext cx="180020" cy="180020"/>
            </a:xfrm>
            <a:prstGeom prst="flowChartConnector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zh-CN" altLang="en-US" sz="1600" kern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109" name="直接连接符 108"/>
            <p:cNvCxnSpPr>
              <a:stCxn id="100" idx="5"/>
              <a:endCxn id="108" idx="0"/>
            </p:cNvCxnSpPr>
            <p:nvPr/>
          </p:nvCxnSpPr>
          <p:spPr bwMode="auto">
            <a:xfrm>
              <a:off x="10534133" y="4050709"/>
              <a:ext cx="260389" cy="494415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10" name="直接连接符 109"/>
            <p:cNvCxnSpPr>
              <a:stCxn id="100" idx="2"/>
              <a:endCxn id="99" idx="6"/>
            </p:cNvCxnSpPr>
            <p:nvPr/>
          </p:nvCxnSpPr>
          <p:spPr bwMode="auto">
            <a:xfrm flipH="1">
              <a:off x="9480376" y="3987062"/>
              <a:ext cx="900100" cy="0"/>
            </a:xfrm>
            <a:prstGeom prst="line">
              <a:avLst/>
            </a:prstGeom>
            <a:solidFill>
              <a:srgbClr val="F3FBFE"/>
            </a:solidFill>
            <a:ln w="1270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11" name="直接连接符 110"/>
            <p:cNvCxnSpPr>
              <a:stCxn id="100" idx="3"/>
              <a:endCxn id="98" idx="7"/>
            </p:cNvCxnSpPr>
            <p:nvPr/>
          </p:nvCxnSpPr>
          <p:spPr bwMode="auto">
            <a:xfrm flipH="1">
              <a:off x="9129977" y="4050709"/>
              <a:ext cx="1276862" cy="520778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12" name="直接连接符 111"/>
            <p:cNvCxnSpPr>
              <a:stCxn id="100" idx="3"/>
              <a:endCxn id="104" idx="7"/>
            </p:cNvCxnSpPr>
            <p:nvPr/>
          </p:nvCxnSpPr>
          <p:spPr bwMode="auto">
            <a:xfrm flipH="1">
              <a:off x="9742045" y="4050709"/>
              <a:ext cx="664794" cy="520778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13" name="直接连接符 112"/>
            <p:cNvCxnSpPr>
              <a:stCxn id="99" idx="5"/>
              <a:endCxn id="108" idx="1"/>
            </p:cNvCxnSpPr>
            <p:nvPr/>
          </p:nvCxnSpPr>
          <p:spPr bwMode="auto">
            <a:xfrm>
              <a:off x="9454013" y="4050709"/>
              <a:ext cx="1276862" cy="520778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  <p:cxnSp>
          <p:nvCxnSpPr>
            <p:cNvPr id="114" name="直接连接符 113"/>
            <p:cNvCxnSpPr>
              <a:stCxn id="99" idx="5"/>
              <a:endCxn id="106" idx="1"/>
            </p:cNvCxnSpPr>
            <p:nvPr/>
          </p:nvCxnSpPr>
          <p:spPr bwMode="auto">
            <a:xfrm>
              <a:off x="9454013" y="4050709"/>
              <a:ext cx="628790" cy="520778"/>
            </a:xfrm>
            <a:prstGeom prst="line">
              <a:avLst/>
            </a:prstGeom>
            <a:solidFill>
              <a:srgbClr val="F3FBFE"/>
            </a:solidFill>
            <a:ln w="190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</p:cxnSp>
      </p:grpSp>
      <p:sp>
        <p:nvSpPr>
          <p:cNvPr id="115" name="文本框 114"/>
          <p:cNvSpPr txBox="1"/>
          <p:nvPr/>
        </p:nvSpPr>
        <p:spPr bwMode="auto">
          <a:xfrm>
            <a:off x="8734662" y="4666006"/>
            <a:ext cx="2874119" cy="347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Смешанная</a:t>
            </a:r>
            <a:endParaRPr lang="en-US" sz="16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ight Arrow 157"/>
          <p:cNvSpPr/>
          <p:nvPr/>
        </p:nvSpPr>
        <p:spPr>
          <a:xfrm>
            <a:off x="8016192" y="3837914"/>
            <a:ext cx="816112" cy="510518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8936182" y="126000"/>
            <a:ext cx="3123818" cy="213120"/>
            <a:chOff x="8936182" y="126000"/>
            <a:chExt cx="3123818" cy="213120"/>
          </a:xfrm>
        </p:grpSpPr>
        <p:sp>
          <p:nvSpPr>
            <p:cNvPr id="123" name="五边形 122"/>
            <p:cNvSpPr/>
            <p:nvPr/>
          </p:nvSpPr>
          <p:spPr bwMode="auto">
            <a:xfrm>
              <a:off x="8936182" y="126000"/>
              <a:ext cx="1383336" cy="213120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Типы сетей</a:t>
              </a:r>
            </a:p>
          </p:txBody>
        </p:sp>
        <p:sp>
          <p:nvSpPr>
            <p:cNvPr id="124" name="燕尾形 123"/>
            <p:cNvSpPr/>
            <p:nvPr/>
          </p:nvSpPr>
          <p:spPr bwMode="auto">
            <a:xfrm>
              <a:off x="10238921" y="126000"/>
              <a:ext cx="1821079" cy="213120"/>
            </a:xfrm>
            <a:prstGeom prst="chevron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Сетевые топологии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9369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6759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Связь и сети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Типы сетей и топологий</a:t>
            </a:r>
          </a:p>
          <a:p>
            <a:r>
              <a:rPr lang="ru-RU" b="1" dirty="0">
                <a:solidFill>
                  <a:srgbClr val="151515"/>
                </a:solidFill>
                <a:latin typeface="+mn-ea"/>
                <a:ea typeface="+mn-ea"/>
              </a:rPr>
              <a:t>Сетевая инженерия и работа сетевых инженеров</a:t>
            </a:r>
          </a:p>
        </p:txBody>
      </p:sp>
    </p:spTree>
    <p:extLst>
      <p:ext uri="{BB962C8B-B14F-4D97-AF65-F5344CB8AC3E}">
        <p14:creationId xmlns:p14="http://schemas.microsoft.com/office/powerpoint/2010/main" val="2300283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solidFill>
                  <a:srgbClr val="151515"/>
                </a:solidFill>
                <a:latin typeface="+mn-ea"/>
                <a:ea typeface="+mn-ea"/>
              </a:rPr>
              <a:t>Сетевая инженерия</a:t>
            </a:r>
          </a:p>
          <a:p>
            <a:pPr lvl="1"/>
            <a:r>
              <a:rPr lang="ru-RU" sz="1400" dirty="0">
                <a:solidFill>
                  <a:srgbClr val="151515"/>
                </a:solidFill>
                <a:latin typeface="+mn-ea"/>
                <a:ea typeface="+mn-ea"/>
              </a:rPr>
              <a:t>Сетевая инженерия включает в себя планирование и разработку реализуемых решений на основе требований к сетевым приложениям и стандартов, спецификаций и технологий компьютерных сетевых систем, с применением методов проектирования отдельных информационных систем и целых организаций, а также интеграцию аппаратных средств, программного обеспечения и технологий компьютерных сетей для формирования экономически эффективной сетевой системы, отвечающей требованиям пользователей.</a:t>
            </a:r>
          </a:p>
          <a:p>
            <a:r>
              <a:rPr lang="ru-RU" sz="1600" dirty="0">
                <a:solidFill>
                  <a:srgbClr val="151515"/>
                </a:solidFill>
                <a:latin typeface="+mn-ea"/>
                <a:ea typeface="+mn-ea"/>
              </a:rPr>
              <a:t>Области задач, охватываемые сетевой инженерией:</a:t>
            </a:r>
          </a:p>
          <a:p>
            <a:pPr lvl="1"/>
            <a:endParaRPr lang="ru-RU" altLang="zh-CN" sz="1400" dirty="0">
              <a:solidFill>
                <a:srgbClr val="151515"/>
              </a:solidFill>
              <a:latin typeface="+mn-ea"/>
              <a:ea typeface="+mn-ea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151515"/>
                </a:solidFill>
                <a:latin typeface="+mn-ea"/>
                <a:ea typeface="+mn-ea"/>
              </a:rPr>
              <a:t>Сетевая инженерия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7072874" y="3039776"/>
            <a:ext cx="3090865" cy="3239037"/>
            <a:chOff x="7557101" y="3024102"/>
            <a:chExt cx="3090865" cy="3239037"/>
          </a:xfrm>
        </p:grpSpPr>
        <p:sp>
          <p:nvSpPr>
            <p:cNvPr id="29" name="îṣ1îḑé"/>
            <p:cNvSpPr/>
            <p:nvPr/>
          </p:nvSpPr>
          <p:spPr bwMode="auto">
            <a:xfrm>
              <a:off x="8418694" y="5273850"/>
              <a:ext cx="1833776" cy="412651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rgbClr val="54BAED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0" name="ísliḋè"/>
            <p:cNvSpPr/>
            <p:nvPr/>
          </p:nvSpPr>
          <p:spPr bwMode="auto">
            <a:xfrm>
              <a:off x="9726277" y="3546078"/>
              <a:ext cx="644069" cy="491965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1" name="iṩ1ïḍe"/>
            <p:cNvSpPr/>
            <p:nvPr/>
          </p:nvSpPr>
          <p:spPr bwMode="auto">
            <a:xfrm>
              <a:off x="8185371" y="4463554"/>
              <a:ext cx="961899" cy="726695"/>
            </a:xfrm>
            <a:custGeom>
              <a:avLst/>
              <a:gdLst>
                <a:gd name="connsiteX0" fmla="*/ 852539 w 1257799"/>
                <a:gd name="connsiteY0" fmla="*/ 0 h 1076325"/>
                <a:gd name="connsiteX1" fmla="*/ 928585 w 1257799"/>
                <a:gd name="connsiteY1" fmla="*/ 62551 h 1076325"/>
                <a:gd name="connsiteX2" fmla="*/ 915066 w 1257799"/>
                <a:gd name="connsiteY2" fmla="*/ 111578 h 1076325"/>
                <a:gd name="connsiteX3" fmla="*/ 889717 w 1257799"/>
                <a:gd name="connsiteY3" fmla="*/ 158915 h 1076325"/>
                <a:gd name="connsiteX4" fmla="*/ 882957 w 1257799"/>
                <a:gd name="connsiteY4" fmla="*/ 187655 h 1076325"/>
                <a:gd name="connsiteX5" fmla="*/ 882957 w 1257799"/>
                <a:gd name="connsiteY5" fmla="*/ 323562 h 1076325"/>
                <a:gd name="connsiteX6" fmla="*/ 882957 w 1257799"/>
                <a:gd name="connsiteY6" fmla="*/ 347662 h 1076325"/>
                <a:gd name="connsiteX7" fmla="*/ 1249841 w 1257799"/>
                <a:gd name="connsiteY7" fmla="*/ 347661 h 1076325"/>
                <a:gd name="connsiteX8" fmla="*/ 1256051 w 1257799"/>
                <a:gd name="connsiteY8" fmla="*/ 1069272 h 1076325"/>
                <a:gd name="connsiteX9" fmla="*/ 369667 w 1257799"/>
                <a:gd name="connsiteY9" fmla="*/ 1076325 h 1076325"/>
                <a:gd name="connsiteX10" fmla="*/ 332531 w 1257799"/>
                <a:gd name="connsiteY10" fmla="*/ 765969 h 1076325"/>
                <a:gd name="connsiteX11" fmla="*/ 0 w 1257799"/>
                <a:gd name="connsiteY11" fmla="*/ 347662 h 1076325"/>
                <a:gd name="connsiteX12" fmla="*/ 334219 w 1257799"/>
                <a:gd name="connsiteY12" fmla="*/ 347662 h 1076325"/>
                <a:gd name="connsiteX13" fmla="*/ 334219 w 1257799"/>
                <a:gd name="connsiteY13" fmla="*/ 374650 h 1076325"/>
                <a:gd name="connsiteX14" fmla="*/ 327467 w 1257799"/>
                <a:gd name="connsiteY14" fmla="*/ 401637 h 1076325"/>
                <a:gd name="connsiteX15" fmla="*/ 307211 w 1257799"/>
                <a:gd name="connsiteY15" fmla="*/ 435372 h 1076325"/>
                <a:gd name="connsiteX16" fmla="*/ 288644 w 1257799"/>
                <a:gd name="connsiteY16" fmla="*/ 496094 h 1076325"/>
                <a:gd name="connsiteX17" fmla="*/ 401738 w 1257799"/>
                <a:gd name="connsiteY17" fmla="*/ 593923 h 1076325"/>
                <a:gd name="connsiteX18" fmla="*/ 514832 w 1257799"/>
                <a:gd name="connsiteY18" fmla="*/ 504527 h 1076325"/>
                <a:gd name="connsiteX19" fmla="*/ 514832 w 1257799"/>
                <a:gd name="connsiteY19" fmla="*/ 502840 h 1076325"/>
                <a:gd name="connsiteX20" fmla="*/ 514832 w 1257799"/>
                <a:gd name="connsiteY20" fmla="*/ 501154 h 1076325"/>
                <a:gd name="connsiteX21" fmla="*/ 497953 w 1257799"/>
                <a:gd name="connsiteY21" fmla="*/ 435372 h 1076325"/>
                <a:gd name="connsiteX22" fmla="*/ 476009 w 1257799"/>
                <a:gd name="connsiteY22" fmla="*/ 396577 h 1076325"/>
                <a:gd name="connsiteX23" fmla="*/ 470945 w 1257799"/>
                <a:gd name="connsiteY23" fmla="*/ 374650 h 1076325"/>
                <a:gd name="connsiteX24" fmla="*/ 470945 w 1257799"/>
                <a:gd name="connsiteY24" fmla="*/ 347662 h 1076325"/>
                <a:gd name="connsiteX25" fmla="*/ 820430 w 1257799"/>
                <a:gd name="connsiteY25" fmla="*/ 347662 h 1076325"/>
                <a:gd name="connsiteX26" fmla="*/ 820430 w 1257799"/>
                <a:gd name="connsiteY26" fmla="*/ 340996 h 1076325"/>
                <a:gd name="connsiteX27" fmla="*/ 820430 w 1257799"/>
                <a:gd name="connsiteY27" fmla="*/ 187655 h 1076325"/>
                <a:gd name="connsiteX28" fmla="*/ 811980 w 1257799"/>
                <a:gd name="connsiteY28" fmla="*/ 155534 h 1076325"/>
                <a:gd name="connsiteX29" fmla="*/ 786631 w 1257799"/>
                <a:gd name="connsiteY29" fmla="*/ 111578 h 1076325"/>
                <a:gd name="connsiteX30" fmla="*/ 774802 w 1257799"/>
                <a:gd name="connsiteY30" fmla="*/ 65933 h 1076325"/>
                <a:gd name="connsiteX31" fmla="*/ 852539 w 1257799"/>
                <a:gd name="connsiteY31" fmla="*/ 0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57799" h="1076325">
                  <a:moveTo>
                    <a:pt x="852539" y="0"/>
                  </a:moveTo>
                  <a:cubicBezTo>
                    <a:pt x="893097" y="0"/>
                    <a:pt x="925205" y="27049"/>
                    <a:pt x="928585" y="62551"/>
                  </a:cubicBezTo>
                  <a:cubicBezTo>
                    <a:pt x="930275" y="81148"/>
                    <a:pt x="926895" y="96363"/>
                    <a:pt x="915066" y="111578"/>
                  </a:cubicBezTo>
                  <a:cubicBezTo>
                    <a:pt x="901546" y="128484"/>
                    <a:pt x="896477" y="138628"/>
                    <a:pt x="889717" y="158915"/>
                  </a:cubicBezTo>
                  <a:lnTo>
                    <a:pt x="882957" y="187655"/>
                  </a:lnTo>
                  <a:lnTo>
                    <a:pt x="882957" y="323562"/>
                  </a:lnTo>
                  <a:lnTo>
                    <a:pt x="882957" y="347662"/>
                  </a:lnTo>
                  <a:lnTo>
                    <a:pt x="1249841" y="347661"/>
                  </a:lnTo>
                  <a:cubicBezTo>
                    <a:pt x="1249832" y="701411"/>
                    <a:pt x="1262289" y="715521"/>
                    <a:pt x="1256051" y="1069272"/>
                  </a:cubicBezTo>
                  <a:cubicBezTo>
                    <a:pt x="1090672" y="1070799"/>
                    <a:pt x="1200150" y="1076325"/>
                    <a:pt x="369667" y="1076325"/>
                  </a:cubicBezTo>
                  <a:cubicBezTo>
                    <a:pt x="381482" y="941388"/>
                    <a:pt x="378106" y="811510"/>
                    <a:pt x="332531" y="765969"/>
                  </a:cubicBezTo>
                  <a:cubicBezTo>
                    <a:pt x="190741" y="627658"/>
                    <a:pt x="82711" y="487660"/>
                    <a:pt x="0" y="347662"/>
                  </a:cubicBezTo>
                  <a:lnTo>
                    <a:pt x="334219" y="347662"/>
                  </a:lnTo>
                  <a:lnTo>
                    <a:pt x="334219" y="374650"/>
                  </a:lnTo>
                  <a:lnTo>
                    <a:pt x="327467" y="401637"/>
                  </a:lnTo>
                  <a:cubicBezTo>
                    <a:pt x="322403" y="413444"/>
                    <a:pt x="319027" y="421878"/>
                    <a:pt x="307211" y="435372"/>
                  </a:cubicBezTo>
                  <a:cubicBezTo>
                    <a:pt x="293708" y="453926"/>
                    <a:pt x="288644" y="474166"/>
                    <a:pt x="288644" y="496094"/>
                  </a:cubicBezTo>
                  <a:cubicBezTo>
                    <a:pt x="288644" y="550069"/>
                    <a:pt x="339283" y="593923"/>
                    <a:pt x="401738" y="593923"/>
                  </a:cubicBezTo>
                  <a:cubicBezTo>
                    <a:pt x="462505" y="593923"/>
                    <a:pt x="509768" y="555129"/>
                    <a:pt x="514832" y="504527"/>
                  </a:cubicBezTo>
                  <a:lnTo>
                    <a:pt x="514832" y="502840"/>
                  </a:lnTo>
                  <a:lnTo>
                    <a:pt x="514832" y="501154"/>
                  </a:lnTo>
                  <a:cubicBezTo>
                    <a:pt x="518208" y="475853"/>
                    <a:pt x="511456" y="455612"/>
                    <a:pt x="497953" y="435372"/>
                  </a:cubicBezTo>
                  <a:cubicBezTo>
                    <a:pt x="486137" y="420191"/>
                    <a:pt x="482761" y="413444"/>
                    <a:pt x="476009" y="396577"/>
                  </a:cubicBezTo>
                  <a:lnTo>
                    <a:pt x="470945" y="374650"/>
                  </a:lnTo>
                  <a:lnTo>
                    <a:pt x="470945" y="347662"/>
                  </a:lnTo>
                  <a:lnTo>
                    <a:pt x="820430" y="347662"/>
                  </a:lnTo>
                  <a:lnTo>
                    <a:pt x="820430" y="340996"/>
                  </a:lnTo>
                  <a:lnTo>
                    <a:pt x="820430" y="187655"/>
                  </a:lnTo>
                  <a:lnTo>
                    <a:pt x="811980" y="155534"/>
                  </a:lnTo>
                  <a:cubicBezTo>
                    <a:pt x="805221" y="138628"/>
                    <a:pt x="800151" y="128484"/>
                    <a:pt x="786631" y="111578"/>
                  </a:cubicBezTo>
                  <a:cubicBezTo>
                    <a:pt x="778182" y="98054"/>
                    <a:pt x="773112" y="82838"/>
                    <a:pt x="774802" y="65933"/>
                  </a:cubicBezTo>
                  <a:cubicBezTo>
                    <a:pt x="774802" y="30430"/>
                    <a:pt x="810290" y="0"/>
                    <a:pt x="852539" y="0"/>
                  </a:cubicBezTo>
                  <a:close/>
                </a:path>
              </a:pathLst>
            </a:custGeom>
            <a:solidFill>
              <a:srgbClr val="A6D2FF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2" name="íśḷîďé"/>
            <p:cNvSpPr/>
            <p:nvPr/>
          </p:nvSpPr>
          <p:spPr bwMode="auto">
            <a:xfrm>
              <a:off x="8703057" y="3024102"/>
              <a:ext cx="1447334" cy="438374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rgbClr val="A6D2FF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3" name="íṡlíḍê"/>
            <p:cNvSpPr/>
            <p:nvPr/>
          </p:nvSpPr>
          <p:spPr bwMode="auto">
            <a:xfrm>
              <a:off x="8703057" y="3287769"/>
              <a:ext cx="928432" cy="750274"/>
            </a:xfrm>
            <a:custGeom>
              <a:avLst/>
              <a:gdLst>
                <a:gd name="connsiteX0" fmla="*/ 1086644 w 1212850"/>
                <a:gd name="connsiteY0" fmla="*/ 0 h 1111251"/>
                <a:gd name="connsiteX1" fmla="*/ 1161964 w 1212850"/>
                <a:gd name="connsiteY1" fmla="*/ 62360 h 1111251"/>
                <a:gd name="connsiteX2" fmla="*/ 1150248 w 1212850"/>
                <a:gd name="connsiteY2" fmla="*/ 111237 h 1111251"/>
                <a:gd name="connsiteX3" fmla="*/ 1123467 w 1212850"/>
                <a:gd name="connsiteY3" fmla="*/ 158428 h 1111251"/>
                <a:gd name="connsiteX4" fmla="*/ 1125141 w 1212850"/>
                <a:gd name="connsiteY4" fmla="*/ 158428 h 1111251"/>
                <a:gd name="connsiteX5" fmla="*/ 1116772 w 1212850"/>
                <a:gd name="connsiteY5" fmla="*/ 187080 h 1111251"/>
                <a:gd name="connsiteX6" fmla="*/ 1116772 w 1212850"/>
                <a:gd name="connsiteY6" fmla="*/ 382588 h 1111251"/>
                <a:gd name="connsiteX7" fmla="*/ 1212850 w 1212850"/>
                <a:gd name="connsiteY7" fmla="*/ 382588 h 1111251"/>
                <a:gd name="connsiteX8" fmla="*/ 1212850 w 1212850"/>
                <a:gd name="connsiteY8" fmla="*/ 1111251 h 1111251"/>
                <a:gd name="connsiteX9" fmla="*/ 1074528 w 1212850"/>
                <a:gd name="connsiteY9" fmla="*/ 1111251 h 1111251"/>
                <a:gd name="connsiteX10" fmla="*/ 1074528 w 1212850"/>
                <a:gd name="connsiteY10" fmla="*/ 1040409 h 1111251"/>
                <a:gd name="connsiteX11" fmla="*/ 1076215 w 1212850"/>
                <a:gd name="connsiteY11" fmla="*/ 1040409 h 1111251"/>
                <a:gd name="connsiteX12" fmla="*/ 1081275 w 1212850"/>
                <a:gd name="connsiteY12" fmla="*/ 1015108 h 1111251"/>
                <a:gd name="connsiteX13" fmla="*/ 1101518 w 1212850"/>
                <a:gd name="connsiteY13" fmla="*/ 979687 h 1111251"/>
                <a:gd name="connsiteX14" fmla="*/ 1120073 w 1212850"/>
                <a:gd name="connsiteY14" fmla="*/ 918965 h 1111251"/>
                <a:gd name="connsiteX15" fmla="*/ 1007054 w 1212850"/>
                <a:gd name="connsiteY15" fmla="*/ 821135 h 1111251"/>
                <a:gd name="connsiteX16" fmla="*/ 894034 w 1212850"/>
                <a:gd name="connsiteY16" fmla="*/ 910531 h 1111251"/>
                <a:gd name="connsiteX17" fmla="*/ 894034 w 1212850"/>
                <a:gd name="connsiteY17" fmla="*/ 912218 h 1111251"/>
                <a:gd name="connsiteX18" fmla="*/ 894034 w 1212850"/>
                <a:gd name="connsiteY18" fmla="*/ 913905 h 1111251"/>
                <a:gd name="connsiteX19" fmla="*/ 912590 w 1212850"/>
                <a:gd name="connsiteY19" fmla="*/ 979687 h 1111251"/>
                <a:gd name="connsiteX20" fmla="*/ 932832 w 1212850"/>
                <a:gd name="connsiteY20" fmla="*/ 1018482 h 1111251"/>
                <a:gd name="connsiteX21" fmla="*/ 939579 w 1212850"/>
                <a:gd name="connsiteY21" fmla="*/ 1040409 h 1111251"/>
                <a:gd name="connsiteX22" fmla="*/ 939579 w 1212850"/>
                <a:gd name="connsiteY22" fmla="*/ 1111251 h 1111251"/>
                <a:gd name="connsiteX23" fmla="*/ 0 w 1212850"/>
                <a:gd name="connsiteY23" fmla="*/ 1111251 h 1111251"/>
                <a:gd name="connsiteX24" fmla="*/ 0 w 1212850"/>
                <a:gd name="connsiteY24" fmla="*/ 382588 h 1111251"/>
                <a:gd name="connsiteX25" fmla="*/ 999358 w 1212850"/>
                <a:gd name="connsiteY25" fmla="*/ 382588 h 1111251"/>
                <a:gd name="connsiteX26" fmla="*/ 1056516 w 1212850"/>
                <a:gd name="connsiteY26" fmla="*/ 382588 h 1111251"/>
                <a:gd name="connsiteX27" fmla="*/ 1054842 w 1212850"/>
                <a:gd name="connsiteY27" fmla="*/ 187080 h 1111251"/>
                <a:gd name="connsiteX28" fmla="*/ 1046473 w 1212850"/>
                <a:gd name="connsiteY28" fmla="*/ 155058 h 1111251"/>
                <a:gd name="connsiteX29" fmla="*/ 1023040 w 1212850"/>
                <a:gd name="connsiteY29" fmla="*/ 111237 h 1111251"/>
                <a:gd name="connsiteX30" fmla="*/ 1009650 w 1212850"/>
                <a:gd name="connsiteY30" fmla="*/ 65731 h 1111251"/>
                <a:gd name="connsiteX31" fmla="*/ 1086644 w 1212850"/>
                <a:gd name="connsiteY31" fmla="*/ 0 h 1111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212850" h="1111251">
                  <a:moveTo>
                    <a:pt x="1086644" y="0"/>
                  </a:moveTo>
                  <a:cubicBezTo>
                    <a:pt x="1126815" y="0"/>
                    <a:pt x="1158617" y="26966"/>
                    <a:pt x="1161964" y="62360"/>
                  </a:cubicBezTo>
                  <a:cubicBezTo>
                    <a:pt x="1163638" y="80900"/>
                    <a:pt x="1160291" y="96068"/>
                    <a:pt x="1150248" y="111237"/>
                  </a:cubicBezTo>
                  <a:cubicBezTo>
                    <a:pt x="1136858" y="128091"/>
                    <a:pt x="1131836" y="138203"/>
                    <a:pt x="1123467" y="158428"/>
                  </a:cubicBezTo>
                  <a:cubicBezTo>
                    <a:pt x="1123467" y="158428"/>
                    <a:pt x="1123467" y="158428"/>
                    <a:pt x="1125141" y="158428"/>
                  </a:cubicBezTo>
                  <a:lnTo>
                    <a:pt x="1116772" y="187080"/>
                  </a:lnTo>
                  <a:cubicBezTo>
                    <a:pt x="1116772" y="187080"/>
                    <a:pt x="1116772" y="187080"/>
                    <a:pt x="1116772" y="382588"/>
                  </a:cubicBezTo>
                  <a:lnTo>
                    <a:pt x="1212850" y="382588"/>
                  </a:lnTo>
                  <a:cubicBezTo>
                    <a:pt x="1212850" y="382588"/>
                    <a:pt x="1212850" y="382588"/>
                    <a:pt x="1212850" y="1111251"/>
                  </a:cubicBezTo>
                  <a:cubicBezTo>
                    <a:pt x="1212850" y="1111251"/>
                    <a:pt x="1212850" y="1111251"/>
                    <a:pt x="1074528" y="1111251"/>
                  </a:cubicBezTo>
                  <a:cubicBezTo>
                    <a:pt x="1074528" y="1111251"/>
                    <a:pt x="1074528" y="1111251"/>
                    <a:pt x="1074528" y="1040409"/>
                  </a:cubicBezTo>
                  <a:cubicBezTo>
                    <a:pt x="1074528" y="1040409"/>
                    <a:pt x="1074528" y="1040409"/>
                    <a:pt x="1076215" y="1040409"/>
                  </a:cubicBezTo>
                  <a:cubicBezTo>
                    <a:pt x="1076215" y="1040409"/>
                    <a:pt x="1076215" y="1040409"/>
                    <a:pt x="1081275" y="1015108"/>
                  </a:cubicBezTo>
                  <a:cubicBezTo>
                    <a:pt x="1086336" y="1001614"/>
                    <a:pt x="1091397" y="994867"/>
                    <a:pt x="1101518" y="979687"/>
                  </a:cubicBezTo>
                  <a:cubicBezTo>
                    <a:pt x="1115012" y="961133"/>
                    <a:pt x="1121760" y="940892"/>
                    <a:pt x="1120073" y="918965"/>
                  </a:cubicBezTo>
                  <a:cubicBezTo>
                    <a:pt x="1120073" y="864990"/>
                    <a:pt x="1069467" y="821135"/>
                    <a:pt x="1007054" y="821135"/>
                  </a:cubicBezTo>
                  <a:cubicBezTo>
                    <a:pt x="948014" y="821135"/>
                    <a:pt x="899095" y="859930"/>
                    <a:pt x="894034" y="910531"/>
                  </a:cubicBezTo>
                  <a:cubicBezTo>
                    <a:pt x="894034" y="910531"/>
                    <a:pt x="894034" y="910531"/>
                    <a:pt x="894034" y="912218"/>
                  </a:cubicBezTo>
                  <a:cubicBezTo>
                    <a:pt x="894034" y="912218"/>
                    <a:pt x="894034" y="913905"/>
                    <a:pt x="894034" y="913905"/>
                  </a:cubicBezTo>
                  <a:cubicBezTo>
                    <a:pt x="892347" y="939206"/>
                    <a:pt x="897408" y="961133"/>
                    <a:pt x="912590" y="979687"/>
                  </a:cubicBezTo>
                  <a:cubicBezTo>
                    <a:pt x="924398" y="994867"/>
                    <a:pt x="927771" y="1003301"/>
                    <a:pt x="932832" y="1018482"/>
                  </a:cubicBezTo>
                  <a:cubicBezTo>
                    <a:pt x="932832" y="1018482"/>
                    <a:pt x="932832" y="1018482"/>
                    <a:pt x="939579" y="1040409"/>
                  </a:cubicBezTo>
                  <a:cubicBezTo>
                    <a:pt x="939579" y="1040409"/>
                    <a:pt x="939579" y="1040409"/>
                    <a:pt x="939579" y="1111251"/>
                  </a:cubicBezTo>
                  <a:cubicBezTo>
                    <a:pt x="939579" y="1111251"/>
                    <a:pt x="939579" y="1111251"/>
                    <a:pt x="0" y="1111251"/>
                  </a:cubicBezTo>
                  <a:cubicBezTo>
                    <a:pt x="0" y="1111251"/>
                    <a:pt x="0" y="1111251"/>
                    <a:pt x="0" y="382588"/>
                  </a:cubicBezTo>
                  <a:cubicBezTo>
                    <a:pt x="0" y="382588"/>
                    <a:pt x="0" y="382588"/>
                    <a:pt x="999358" y="382588"/>
                  </a:cubicBezTo>
                  <a:lnTo>
                    <a:pt x="1056516" y="382588"/>
                  </a:lnTo>
                  <a:cubicBezTo>
                    <a:pt x="1056516" y="382588"/>
                    <a:pt x="1056516" y="382588"/>
                    <a:pt x="1054842" y="187080"/>
                  </a:cubicBezTo>
                  <a:cubicBezTo>
                    <a:pt x="1054842" y="187080"/>
                    <a:pt x="1054842" y="187080"/>
                    <a:pt x="1046473" y="155058"/>
                  </a:cubicBezTo>
                  <a:cubicBezTo>
                    <a:pt x="1039778" y="136518"/>
                    <a:pt x="1034757" y="128091"/>
                    <a:pt x="1023040" y="111237"/>
                  </a:cubicBezTo>
                  <a:cubicBezTo>
                    <a:pt x="1012998" y="97754"/>
                    <a:pt x="1009650" y="82585"/>
                    <a:pt x="1009650" y="65731"/>
                  </a:cubicBezTo>
                  <a:cubicBezTo>
                    <a:pt x="1009650" y="30337"/>
                    <a:pt x="1044800" y="0"/>
                    <a:pt x="1086644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4" name="îṥḷíde"/>
            <p:cNvSpPr/>
            <p:nvPr/>
          </p:nvSpPr>
          <p:spPr bwMode="auto">
            <a:xfrm>
              <a:off x="9198869" y="4453908"/>
              <a:ext cx="1358622" cy="974284"/>
            </a:xfrm>
            <a:custGeom>
              <a:avLst/>
              <a:gdLst>
                <a:gd name="connsiteX0" fmla="*/ 1281164 w 1774825"/>
                <a:gd name="connsiteY0" fmla="*/ 0 h 1443038"/>
                <a:gd name="connsiteX1" fmla="*/ 1357210 w 1774825"/>
                <a:gd name="connsiteY1" fmla="*/ 60976 h 1443038"/>
                <a:gd name="connsiteX2" fmla="*/ 1343691 w 1774825"/>
                <a:gd name="connsiteY2" fmla="*/ 110095 h 1443038"/>
                <a:gd name="connsiteX3" fmla="*/ 1318342 w 1774825"/>
                <a:gd name="connsiteY3" fmla="*/ 157521 h 1443038"/>
                <a:gd name="connsiteX4" fmla="*/ 1311582 w 1774825"/>
                <a:gd name="connsiteY4" fmla="*/ 188009 h 1443038"/>
                <a:gd name="connsiteX5" fmla="*/ 1310450 w 1774825"/>
                <a:gd name="connsiteY5" fmla="*/ 333251 h 1443038"/>
                <a:gd name="connsiteX6" fmla="*/ 1310226 w 1774825"/>
                <a:gd name="connsiteY6" fmla="*/ 361950 h 1443038"/>
                <a:gd name="connsiteX7" fmla="*/ 1462411 w 1774825"/>
                <a:gd name="connsiteY7" fmla="*/ 361950 h 1443038"/>
                <a:gd name="connsiteX8" fmla="*/ 1774825 w 1774825"/>
                <a:gd name="connsiteY8" fmla="*/ 361950 h 1443038"/>
                <a:gd name="connsiteX9" fmla="*/ 1504633 w 1774825"/>
                <a:gd name="connsiteY9" fmla="*/ 468214 h 1443038"/>
                <a:gd name="connsiteX10" fmla="*/ 1487746 w 1774825"/>
                <a:gd name="connsiteY10" fmla="*/ 505321 h 1443038"/>
                <a:gd name="connsiteX11" fmla="*/ 1460727 w 1774825"/>
                <a:gd name="connsiteY11" fmla="*/ 589657 h 1443038"/>
                <a:gd name="connsiteX12" fmla="*/ 1497878 w 1774825"/>
                <a:gd name="connsiteY12" fmla="*/ 697607 h 1443038"/>
                <a:gd name="connsiteX13" fmla="*/ 1440462 w 1774825"/>
                <a:gd name="connsiteY13" fmla="*/ 805558 h 1443038"/>
                <a:gd name="connsiteX14" fmla="*/ 1469170 w 1774825"/>
                <a:gd name="connsiteY14" fmla="*/ 896640 h 1443038"/>
                <a:gd name="connsiteX15" fmla="*/ 1376292 w 1774825"/>
                <a:gd name="connsiteY15" fmla="*/ 977603 h 1443038"/>
                <a:gd name="connsiteX16" fmla="*/ 1374603 w 1774825"/>
                <a:gd name="connsiteY16" fmla="*/ 1090613 h 1443038"/>
                <a:gd name="connsiteX17" fmla="*/ 1307055 w 1774825"/>
                <a:gd name="connsiteY17" fmla="*/ 1090613 h 1443038"/>
                <a:gd name="connsiteX18" fmla="*/ 431430 w 1774825"/>
                <a:gd name="connsiteY18" fmla="*/ 1090613 h 1443038"/>
                <a:gd name="connsiteX19" fmla="*/ 346382 w 1774825"/>
                <a:gd name="connsiteY19" fmla="*/ 1090613 h 1443038"/>
                <a:gd name="connsiteX20" fmla="*/ 346382 w 1774825"/>
                <a:gd name="connsiteY20" fmla="*/ 1106793 h 1443038"/>
                <a:gd name="connsiteX21" fmla="*/ 346382 w 1774825"/>
                <a:gd name="connsiteY21" fmla="*/ 1255182 h 1443038"/>
                <a:gd name="connsiteX22" fmla="*/ 354832 w 1774825"/>
                <a:gd name="connsiteY22" fmla="*/ 1289030 h 1443038"/>
                <a:gd name="connsiteX23" fmla="*/ 380181 w 1774825"/>
                <a:gd name="connsiteY23" fmla="*/ 1333032 h 1443038"/>
                <a:gd name="connsiteX24" fmla="*/ 392010 w 1774825"/>
                <a:gd name="connsiteY24" fmla="*/ 1377035 h 1443038"/>
                <a:gd name="connsiteX25" fmla="*/ 315964 w 1774825"/>
                <a:gd name="connsiteY25" fmla="*/ 1443038 h 1443038"/>
                <a:gd name="connsiteX26" fmla="*/ 239917 w 1774825"/>
                <a:gd name="connsiteY26" fmla="*/ 1382112 h 1443038"/>
                <a:gd name="connsiteX27" fmla="*/ 251746 w 1774825"/>
                <a:gd name="connsiteY27" fmla="*/ 1333032 h 1443038"/>
                <a:gd name="connsiteX28" fmla="*/ 277095 w 1774825"/>
                <a:gd name="connsiteY28" fmla="*/ 1285645 h 1443038"/>
                <a:gd name="connsiteX29" fmla="*/ 285545 w 1774825"/>
                <a:gd name="connsiteY29" fmla="*/ 1255182 h 1443038"/>
                <a:gd name="connsiteX30" fmla="*/ 285545 w 1774825"/>
                <a:gd name="connsiteY30" fmla="*/ 1123664 h 1443038"/>
                <a:gd name="connsiteX31" fmla="*/ 285545 w 1774825"/>
                <a:gd name="connsiteY31" fmla="*/ 1090613 h 1443038"/>
                <a:gd name="connsiteX32" fmla="*/ 230075 w 1774825"/>
                <a:gd name="connsiteY32" fmla="*/ 1090613 h 1443038"/>
                <a:gd name="connsiteX33" fmla="*/ 0 w 1774825"/>
                <a:gd name="connsiteY33" fmla="*/ 1090613 h 1443038"/>
                <a:gd name="connsiteX34" fmla="*/ 0 w 1774825"/>
                <a:gd name="connsiteY34" fmla="*/ 361950 h 1443038"/>
                <a:gd name="connsiteX35" fmla="*/ 1188994 w 1774825"/>
                <a:gd name="connsiteY35" fmla="*/ 361950 h 1443038"/>
                <a:gd name="connsiteX36" fmla="*/ 1249055 w 1774825"/>
                <a:gd name="connsiteY36" fmla="*/ 361950 h 1443038"/>
                <a:gd name="connsiteX37" fmla="*/ 1249055 w 1774825"/>
                <a:gd name="connsiteY37" fmla="*/ 351882 h 1443038"/>
                <a:gd name="connsiteX38" fmla="*/ 1249055 w 1774825"/>
                <a:gd name="connsiteY38" fmla="*/ 188009 h 1443038"/>
                <a:gd name="connsiteX39" fmla="*/ 1240605 w 1774825"/>
                <a:gd name="connsiteY39" fmla="*/ 154134 h 1443038"/>
                <a:gd name="connsiteX40" fmla="*/ 1215257 w 1774825"/>
                <a:gd name="connsiteY40" fmla="*/ 110095 h 1443038"/>
                <a:gd name="connsiteX41" fmla="*/ 1203427 w 1774825"/>
                <a:gd name="connsiteY41" fmla="*/ 66057 h 1443038"/>
                <a:gd name="connsiteX42" fmla="*/ 1281164 w 1774825"/>
                <a:gd name="connsiteY42" fmla="*/ 0 h 144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774825" h="1443038">
                  <a:moveTo>
                    <a:pt x="1281164" y="0"/>
                  </a:moveTo>
                  <a:cubicBezTo>
                    <a:pt x="1320032" y="0"/>
                    <a:pt x="1353830" y="27100"/>
                    <a:pt x="1357210" y="60976"/>
                  </a:cubicBezTo>
                  <a:cubicBezTo>
                    <a:pt x="1358900" y="79607"/>
                    <a:pt x="1355520" y="96545"/>
                    <a:pt x="1343691" y="110095"/>
                  </a:cubicBezTo>
                  <a:cubicBezTo>
                    <a:pt x="1330171" y="128727"/>
                    <a:pt x="1325102" y="138890"/>
                    <a:pt x="1318342" y="157521"/>
                  </a:cubicBezTo>
                  <a:lnTo>
                    <a:pt x="1311582" y="188009"/>
                  </a:lnTo>
                  <a:cubicBezTo>
                    <a:pt x="1311582" y="188009"/>
                    <a:pt x="1311582" y="188009"/>
                    <a:pt x="1310450" y="333251"/>
                  </a:cubicBezTo>
                  <a:lnTo>
                    <a:pt x="1310226" y="361950"/>
                  </a:lnTo>
                  <a:lnTo>
                    <a:pt x="1462411" y="361950"/>
                  </a:lnTo>
                  <a:cubicBezTo>
                    <a:pt x="1559905" y="361950"/>
                    <a:pt x="1663899" y="361950"/>
                    <a:pt x="1774825" y="361950"/>
                  </a:cubicBezTo>
                  <a:lnTo>
                    <a:pt x="1504633" y="468214"/>
                  </a:lnTo>
                  <a:cubicBezTo>
                    <a:pt x="1504633" y="468214"/>
                    <a:pt x="1504633" y="468214"/>
                    <a:pt x="1487746" y="505321"/>
                  </a:cubicBezTo>
                  <a:cubicBezTo>
                    <a:pt x="1487746" y="505321"/>
                    <a:pt x="1487746" y="505321"/>
                    <a:pt x="1460727" y="589657"/>
                  </a:cubicBezTo>
                  <a:cubicBezTo>
                    <a:pt x="1460727" y="589657"/>
                    <a:pt x="1486057" y="675680"/>
                    <a:pt x="1497878" y="697607"/>
                  </a:cubicBezTo>
                  <a:cubicBezTo>
                    <a:pt x="1524897" y="753269"/>
                    <a:pt x="1440462" y="805558"/>
                    <a:pt x="1440462" y="805558"/>
                  </a:cubicBezTo>
                  <a:cubicBezTo>
                    <a:pt x="1440462" y="805558"/>
                    <a:pt x="1497878" y="832545"/>
                    <a:pt x="1469170" y="896640"/>
                  </a:cubicBezTo>
                  <a:cubicBezTo>
                    <a:pt x="1455661" y="923628"/>
                    <a:pt x="1376292" y="977603"/>
                    <a:pt x="1376292" y="977603"/>
                  </a:cubicBezTo>
                  <a:cubicBezTo>
                    <a:pt x="1376292" y="977603"/>
                    <a:pt x="1376292" y="977603"/>
                    <a:pt x="1374603" y="1090613"/>
                  </a:cubicBezTo>
                  <a:cubicBezTo>
                    <a:pt x="1374603" y="1090613"/>
                    <a:pt x="1374603" y="1090613"/>
                    <a:pt x="1307055" y="1090613"/>
                  </a:cubicBezTo>
                  <a:cubicBezTo>
                    <a:pt x="1307055" y="1090613"/>
                    <a:pt x="1307055" y="1090613"/>
                    <a:pt x="431430" y="1090613"/>
                  </a:cubicBezTo>
                  <a:lnTo>
                    <a:pt x="346382" y="1090613"/>
                  </a:lnTo>
                  <a:lnTo>
                    <a:pt x="346382" y="1106793"/>
                  </a:lnTo>
                  <a:cubicBezTo>
                    <a:pt x="346382" y="1135550"/>
                    <a:pt x="346382" y="1181562"/>
                    <a:pt x="346382" y="1255182"/>
                  </a:cubicBezTo>
                  <a:cubicBezTo>
                    <a:pt x="346382" y="1255182"/>
                    <a:pt x="346382" y="1255182"/>
                    <a:pt x="354832" y="1289030"/>
                  </a:cubicBezTo>
                  <a:cubicBezTo>
                    <a:pt x="361592" y="1305954"/>
                    <a:pt x="366661" y="1316108"/>
                    <a:pt x="380181" y="1333032"/>
                  </a:cubicBezTo>
                  <a:cubicBezTo>
                    <a:pt x="390320" y="1346571"/>
                    <a:pt x="393700" y="1360111"/>
                    <a:pt x="392010" y="1377035"/>
                  </a:cubicBezTo>
                  <a:cubicBezTo>
                    <a:pt x="392010" y="1414267"/>
                    <a:pt x="358212" y="1443038"/>
                    <a:pt x="315964" y="1443038"/>
                  </a:cubicBezTo>
                  <a:cubicBezTo>
                    <a:pt x="275405" y="1443038"/>
                    <a:pt x="241607" y="1415960"/>
                    <a:pt x="239917" y="1382112"/>
                  </a:cubicBezTo>
                  <a:cubicBezTo>
                    <a:pt x="236537" y="1361803"/>
                    <a:pt x="241607" y="1346571"/>
                    <a:pt x="251746" y="1333032"/>
                  </a:cubicBezTo>
                  <a:cubicBezTo>
                    <a:pt x="265266" y="1314416"/>
                    <a:pt x="270336" y="1304261"/>
                    <a:pt x="277095" y="1285645"/>
                  </a:cubicBezTo>
                  <a:lnTo>
                    <a:pt x="285545" y="1255182"/>
                  </a:lnTo>
                  <a:cubicBezTo>
                    <a:pt x="285545" y="1255182"/>
                    <a:pt x="285545" y="1255182"/>
                    <a:pt x="285545" y="1123664"/>
                  </a:cubicBezTo>
                  <a:lnTo>
                    <a:pt x="285545" y="1090613"/>
                  </a:lnTo>
                  <a:lnTo>
                    <a:pt x="230075" y="1090613"/>
                  </a:lnTo>
                  <a:cubicBezTo>
                    <a:pt x="158276" y="1090613"/>
                    <a:pt x="81691" y="1090613"/>
                    <a:pt x="0" y="1090613"/>
                  </a:cubicBezTo>
                  <a:cubicBezTo>
                    <a:pt x="0" y="1090613"/>
                    <a:pt x="0" y="1090613"/>
                    <a:pt x="0" y="361950"/>
                  </a:cubicBezTo>
                  <a:cubicBezTo>
                    <a:pt x="0" y="361950"/>
                    <a:pt x="0" y="361950"/>
                    <a:pt x="1188994" y="361950"/>
                  </a:cubicBezTo>
                  <a:lnTo>
                    <a:pt x="1249055" y="361950"/>
                  </a:lnTo>
                  <a:lnTo>
                    <a:pt x="1249055" y="351882"/>
                  </a:lnTo>
                  <a:cubicBezTo>
                    <a:pt x="1249055" y="320124"/>
                    <a:pt x="1249055" y="269311"/>
                    <a:pt x="1249055" y="188009"/>
                  </a:cubicBezTo>
                  <a:cubicBezTo>
                    <a:pt x="1249055" y="188009"/>
                    <a:pt x="1249055" y="188009"/>
                    <a:pt x="1240605" y="154134"/>
                  </a:cubicBezTo>
                  <a:cubicBezTo>
                    <a:pt x="1233846" y="137196"/>
                    <a:pt x="1228776" y="127033"/>
                    <a:pt x="1215257" y="110095"/>
                  </a:cubicBezTo>
                  <a:cubicBezTo>
                    <a:pt x="1206807" y="96545"/>
                    <a:pt x="1201737" y="82995"/>
                    <a:pt x="1203427" y="66057"/>
                  </a:cubicBezTo>
                  <a:cubicBezTo>
                    <a:pt x="1203427" y="28794"/>
                    <a:pt x="1238915" y="0"/>
                    <a:pt x="1281164" y="0"/>
                  </a:cubicBezTo>
                  <a:close/>
                </a:path>
              </a:pathLst>
            </a:custGeom>
            <a:solidFill>
              <a:srgbClr val="A6D2FF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5" name="îşḷîdè"/>
            <p:cNvSpPr/>
            <p:nvPr/>
          </p:nvSpPr>
          <p:spPr bwMode="auto">
            <a:xfrm>
              <a:off x="8018202" y="3865480"/>
              <a:ext cx="588852" cy="977499"/>
            </a:xfrm>
            <a:custGeom>
              <a:avLst/>
              <a:gdLst>
                <a:gd name="connsiteX0" fmla="*/ 535828 w 769241"/>
                <a:gd name="connsiteY0" fmla="*/ 0 h 1447800"/>
                <a:gd name="connsiteX1" fmla="*/ 613564 w 769241"/>
                <a:gd name="connsiteY1" fmla="*/ 60706 h 1447800"/>
                <a:gd name="connsiteX2" fmla="*/ 611874 w 769241"/>
                <a:gd name="connsiteY2" fmla="*/ 60706 h 1447800"/>
                <a:gd name="connsiteX3" fmla="*/ 600045 w 769241"/>
                <a:gd name="connsiteY3" fmla="*/ 109608 h 1447800"/>
                <a:gd name="connsiteX4" fmla="*/ 574696 w 769241"/>
                <a:gd name="connsiteY4" fmla="*/ 156824 h 1447800"/>
                <a:gd name="connsiteX5" fmla="*/ 567936 w 769241"/>
                <a:gd name="connsiteY5" fmla="*/ 187177 h 1447800"/>
                <a:gd name="connsiteX6" fmla="*/ 566804 w 769241"/>
                <a:gd name="connsiteY6" fmla="*/ 315960 h 1447800"/>
                <a:gd name="connsiteX7" fmla="*/ 566246 w 769241"/>
                <a:gd name="connsiteY7" fmla="*/ 379412 h 1447800"/>
                <a:gd name="connsiteX8" fmla="*/ 634097 w 769241"/>
                <a:gd name="connsiteY8" fmla="*/ 379412 h 1447800"/>
                <a:gd name="connsiteX9" fmla="*/ 769241 w 769241"/>
                <a:gd name="connsiteY9" fmla="*/ 379412 h 1447800"/>
                <a:gd name="connsiteX10" fmla="*/ 769241 w 769241"/>
                <a:gd name="connsiteY10" fmla="*/ 1109662 h 1447800"/>
                <a:gd name="connsiteX11" fmla="*/ 659626 w 769241"/>
                <a:gd name="connsiteY11" fmla="*/ 1109662 h 1447800"/>
                <a:gd name="connsiteX12" fmla="*/ 652074 w 769241"/>
                <a:gd name="connsiteY12" fmla="*/ 1109662 h 1447800"/>
                <a:gd name="connsiteX13" fmla="*/ 652074 w 769241"/>
                <a:gd name="connsiteY13" fmla="*/ 1152178 h 1447800"/>
                <a:gd name="connsiteX14" fmla="*/ 652074 w 769241"/>
                <a:gd name="connsiteY14" fmla="*/ 1260475 h 1447800"/>
                <a:gd name="connsiteX15" fmla="*/ 660524 w 769241"/>
                <a:gd name="connsiteY15" fmla="*/ 1294227 h 1447800"/>
                <a:gd name="connsiteX16" fmla="*/ 685873 w 769241"/>
                <a:gd name="connsiteY16" fmla="*/ 1338105 h 1447800"/>
                <a:gd name="connsiteX17" fmla="*/ 697702 w 769241"/>
                <a:gd name="connsiteY17" fmla="*/ 1381983 h 1447800"/>
                <a:gd name="connsiteX18" fmla="*/ 619966 w 769241"/>
                <a:gd name="connsiteY18" fmla="*/ 1447800 h 1447800"/>
                <a:gd name="connsiteX19" fmla="*/ 543919 w 769241"/>
                <a:gd name="connsiteY19" fmla="*/ 1387046 h 1447800"/>
                <a:gd name="connsiteX20" fmla="*/ 557438 w 769241"/>
                <a:gd name="connsiteY20" fmla="*/ 1338105 h 1447800"/>
                <a:gd name="connsiteX21" fmla="*/ 582787 w 769241"/>
                <a:gd name="connsiteY21" fmla="*/ 1290852 h 1447800"/>
                <a:gd name="connsiteX22" fmla="*/ 589547 w 769241"/>
                <a:gd name="connsiteY22" fmla="*/ 1260475 h 1447800"/>
                <a:gd name="connsiteX23" fmla="*/ 589547 w 769241"/>
                <a:gd name="connsiteY23" fmla="*/ 1134982 h 1447800"/>
                <a:gd name="connsiteX24" fmla="*/ 589547 w 769241"/>
                <a:gd name="connsiteY24" fmla="*/ 1109662 h 1447800"/>
                <a:gd name="connsiteX25" fmla="*/ 569108 w 769241"/>
                <a:gd name="connsiteY25" fmla="*/ 1109662 h 1447800"/>
                <a:gd name="connsiteX26" fmla="*/ 153353 w 769241"/>
                <a:gd name="connsiteY26" fmla="*/ 1109662 h 1447800"/>
                <a:gd name="connsiteX27" fmla="*/ 1490 w 769241"/>
                <a:gd name="connsiteY27" fmla="*/ 379412 h 1447800"/>
                <a:gd name="connsiteX28" fmla="*/ 413294 w 769241"/>
                <a:gd name="connsiteY28" fmla="*/ 379412 h 1447800"/>
                <a:gd name="connsiteX29" fmla="*/ 505409 w 769241"/>
                <a:gd name="connsiteY29" fmla="*/ 379412 h 1447800"/>
                <a:gd name="connsiteX30" fmla="*/ 505409 w 769241"/>
                <a:gd name="connsiteY30" fmla="*/ 376409 h 1447800"/>
                <a:gd name="connsiteX31" fmla="*/ 505409 w 769241"/>
                <a:gd name="connsiteY31" fmla="*/ 187177 h 1447800"/>
                <a:gd name="connsiteX32" fmla="*/ 496959 w 769241"/>
                <a:gd name="connsiteY32" fmla="*/ 153451 h 1447800"/>
                <a:gd name="connsiteX33" fmla="*/ 471610 w 769241"/>
                <a:gd name="connsiteY33" fmla="*/ 109608 h 1447800"/>
                <a:gd name="connsiteX34" fmla="*/ 459781 w 769241"/>
                <a:gd name="connsiteY34" fmla="*/ 65765 h 1447800"/>
                <a:gd name="connsiteX35" fmla="*/ 535828 w 769241"/>
                <a:gd name="connsiteY35" fmla="*/ 0 h 1447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769241" h="1447800">
                  <a:moveTo>
                    <a:pt x="535828" y="0"/>
                  </a:moveTo>
                  <a:cubicBezTo>
                    <a:pt x="576386" y="0"/>
                    <a:pt x="610184" y="26980"/>
                    <a:pt x="613564" y="60706"/>
                  </a:cubicBezTo>
                  <a:cubicBezTo>
                    <a:pt x="613564" y="60706"/>
                    <a:pt x="613564" y="60706"/>
                    <a:pt x="611874" y="60706"/>
                  </a:cubicBezTo>
                  <a:cubicBezTo>
                    <a:pt x="615254" y="79255"/>
                    <a:pt x="611874" y="96118"/>
                    <a:pt x="600045" y="109608"/>
                  </a:cubicBezTo>
                  <a:cubicBezTo>
                    <a:pt x="586525" y="128157"/>
                    <a:pt x="581456" y="138275"/>
                    <a:pt x="574696" y="156824"/>
                  </a:cubicBezTo>
                  <a:lnTo>
                    <a:pt x="567936" y="187177"/>
                  </a:lnTo>
                  <a:cubicBezTo>
                    <a:pt x="567936" y="187177"/>
                    <a:pt x="567936" y="187177"/>
                    <a:pt x="566804" y="315960"/>
                  </a:cubicBezTo>
                  <a:lnTo>
                    <a:pt x="566246" y="379412"/>
                  </a:lnTo>
                  <a:lnTo>
                    <a:pt x="634097" y="379412"/>
                  </a:lnTo>
                  <a:cubicBezTo>
                    <a:pt x="676271" y="379412"/>
                    <a:pt x="721257" y="379412"/>
                    <a:pt x="769241" y="379412"/>
                  </a:cubicBezTo>
                  <a:lnTo>
                    <a:pt x="769241" y="1109662"/>
                  </a:lnTo>
                  <a:cubicBezTo>
                    <a:pt x="769241" y="1109662"/>
                    <a:pt x="769241" y="1109662"/>
                    <a:pt x="659626" y="1109662"/>
                  </a:cubicBezTo>
                  <a:lnTo>
                    <a:pt x="652074" y="1109662"/>
                  </a:lnTo>
                  <a:lnTo>
                    <a:pt x="652074" y="1152178"/>
                  </a:lnTo>
                  <a:cubicBezTo>
                    <a:pt x="652074" y="1178521"/>
                    <a:pt x="652074" y="1213644"/>
                    <a:pt x="652074" y="1260475"/>
                  </a:cubicBezTo>
                  <a:cubicBezTo>
                    <a:pt x="652074" y="1260475"/>
                    <a:pt x="652074" y="1260475"/>
                    <a:pt x="660524" y="1294227"/>
                  </a:cubicBezTo>
                  <a:cubicBezTo>
                    <a:pt x="667283" y="1311104"/>
                    <a:pt x="672353" y="1321229"/>
                    <a:pt x="685873" y="1338105"/>
                  </a:cubicBezTo>
                  <a:cubicBezTo>
                    <a:pt x="694322" y="1351606"/>
                    <a:pt x="699392" y="1365107"/>
                    <a:pt x="697702" y="1381983"/>
                  </a:cubicBezTo>
                  <a:cubicBezTo>
                    <a:pt x="697702" y="1419111"/>
                    <a:pt x="662214" y="1447800"/>
                    <a:pt x="619966" y="1447800"/>
                  </a:cubicBezTo>
                  <a:cubicBezTo>
                    <a:pt x="581097" y="1447800"/>
                    <a:pt x="547299" y="1420798"/>
                    <a:pt x="543919" y="1387046"/>
                  </a:cubicBezTo>
                  <a:cubicBezTo>
                    <a:pt x="542229" y="1368482"/>
                    <a:pt x="545609" y="1353294"/>
                    <a:pt x="557438" y="1338105"/>
                  </a:cubicBezTo>
                  <a:cubicBezTo>
                    <a:pt x="570958" y="1319542"/>
                    <a:pt x="576028" y="1311104"/>
                    <a:pt x="582787" y="1290852"/>
                  </a:cubicBezTo>
                  <a:lnTo>
                    <a:pt x="589547" y="1260475"/>
                  </a:lnTo>
                  <a:cubicBezTo>
                    <a:pt x="589547" y="1260475"/>
                    <a:pt x="589547" y="1260475"/>
                    <a:pt x="589547" y="1134982"/>
                  </a:cubicBezTo>
                  <a:lnTo>
                    <a:pt x="589547" y="1109662"/>
                  </a:lnTo>
                  <a:lnTo>
                    <a:pt x="569108" y="1109662"/>
                  </a:lnTo>
                  <a:cubicBezTo>
                    <a:pt x="478138" y="1109662"/>
                    <a:pt x="345818" y="1109662"/>
                    <a:pt x="153353" y="1109662"/>
                  </a:cubicBezTo>
                  <a:cubicBezTo>
                    <a:pt x="31863" y="856689"/>
                    <a:pt x="-8634" y="608775"/>
                    <a:pt x="1490" y="379412"/>
                  </a:cubicBezTo>
                  <a:cubicBezTo>
                    <a:pt x="1490" y="379412"/>
                    <a:pt x="1490" y="379412"/>
                    <a:pt x="413294" y="379412"/>
                  </a:cubicBezTo>
                  <a:lnTo>
                    <a:pt x="505409" y="379412"/>
                  </a:lnTo>
                  <a:lnTo>
                    <a:pt x="505409" y="376409"/>
                  </a:lnTo>
                  <a:cubicBezTo>
                    <a:pt x="505409" y="367398"/>
                    <a:pt x="505409" y="331354"/>
                    <a:pt x="505409" y="187177"/>
                  </a:cubicBezTo>
                  <a:cubicBezTo>
                    <a:pt x="505409" y="187177"/>
                    <a:pt x="505409" y="187177"/>
                    <a:pt x="496959" y="153451"/>
                  </a:cubicBezTo>
                  <a:cubicBezTo>
                    <a:pt x="490200" y="136589"/>
                    <a:pt x="485130" y="126471"/>
                    <a:pt x="471610" y="109608"/>
                  </a:cubicBezTo>
                  <a:cubicBezTo>
                    <a:pt x="463161" y="96118"/>
                    <a:pt x="458091" y="82628"/>
                    <a:pt x="459781" y="65765"/>
                  </a:cubicBezTo>
                  <a:cubicBezTo>
                    <a:pt x="459781" y="28667"/>
                    <a:pt x="493579" y="0"/>
                    <a:pt x="535828" y="0"/>
                  </a:cubicBezTo>
                  <a:close/>
                </a:path>
              </a:pathLst>
            </a:custGeom>
            <a:solidFill>
              <a:srgbClr val="FFFFCC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6" name="ïṩḷîḍe"/>
            <p:cNvSpPr/>
            <p:nvPr/>
          </p:nvSpPr>
          <p:spPr bwMode="auto">
            <a:xfrm>
              <a:off x="8303247" y="3226676"/>
              <a:ext cx="303806" cy="235800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6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rgbClr val="A6D2FF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7" name="í$ḷiḓè"/>
            <p:cNvSpPr/>
            <p:nvPr/>
          </p:nvSpPr>
          <p:spPr bwMode="auto">
            <a:xfrm>
              <a:off x="8027391" y="5668279"/>
              <a:ext cx="1916410" cy="594860"/>
            </a:xfrm>
            <a:custGeom>
              <a:avLst/>
              <a:gdLst>
                <a:gd name="T0" fmla="*/ 0 w 1577"/>
                <a:gd name="T1" fmla="*/ 555 h 555"/>
                <a:gd name="T2" fmla="*/ 206 w 1577"/>
                <a:gd name="T3" fmla="*/ 0 h 555"/>
                <a:gd name="T4" fmla="*/ 1320 w 1577"/>
                <a:gd name="T5" fmla="*/ 239 h 555"/>
                <a:gd name="T6" fmla="*/ 1320 w 1577"/>
                <a:gd name="T7" fmla="*/ 200 h 555"/>
                <a:gd name="T8" fmla="*/ 1577 w 1577"/>
                <a:gd name="T9" fmla="*/ 555 h 555"/>
                <a:gd name="T10" fmla="*/ 0 w 1577"/>
                <a:gd name="T11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7" h="555">
                  <a:moveTo>
                    <a:pt x="0" y="555"/>
                  </a:moveTo>
                  <a:lnTo>
                    <a:pt x="206" y="0"/>
                  </a:lnTo>
                  <a:lnTo>
                    <a:pt x="1320" y="239"/>
                  </a:lnTo>
                  <a:lnTo>
                    <a:pt x="1320" y="200"/>
                  </a:lnTo>
                  <a:lnTo>
                    <a:pt x="1577" y="555"/>
                  </a:lnTo>
                  <a:lnTo>
                    <a:pt x="0" y="55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8" name="ïSḷíḋe"/>
            <p:cNvSpPr/>
            <p:nvPr/>
          </p:nvSpPr>
          <p:spPr bwMode="auto">
            <a:xfrm>
              <a:off x="8277728" y="5370314"/>
              <a:ext cx="1353761" cy="554131"/>
            </a:xfrm>
            <a:custGeom>
              <a:avLst/>
              <a:gdLst>
                <a:gd name="T0" fmla="*/ 1114 w 1114"/>
                <a:gd name="T1" fmla="*/ 517 h 517"/>
                <a:gd name="T2" fmla="*/ 0 w 1114"/>
                <a:gd name="T3" fmla="*/ 278 h 517"/>
                <a:gd name="T4" fmla="*/ 93 w 1114"/>
                <a:gd name="T5" fmla="*/ 0 h 517"/>
                <a:gd name="T6" fmla="*/ 1114 w 1114"/>
                <a:gd name="T7" fmla="*/ 239 h 517"/>
                <a:gd name="T8" fmla="*/ 1114 w 1114"/>
                <a:gd name="T9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4" h="517">
                  <a:moveTo>
                    <a:pt x="1114" y="517"/>
                  </a:moveTo>
                  <a:lnTo>
                    <a:pt x="0" y="278"/>
                  </a:lnTo>
                  <a:lnTo>
                    <a:pt x="93" y="0"/>
                  </a:lnTo>
                  <a:lnTo>
                    <a:pt x="1114" y="239"/>
                  </a:lnTo>
                  <a:lnTo>
                    <a:pt x="1114" y="517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39" name="íṧļíḍé"/>
            <p:cNvSpPr/>
            <p:nvPr/>
          </p:nvSpPr>
          <p:spPr bwMode="auto">
            <a:xfrm>
              <a:off x="8703057" y="3864407"/>
              <a:ext cx="1204288" cy="750274"/>
            </a:xfrm>
            <a:custGeom>
              <a:avLst/>
              <a:gdLst>
                <a:gd name="connsiteX0" fmla="*/ 1007269 w 1573212"/>
                <a:gd name="connsiteY0" fmla="*/ 0 h 1111250"/>
                <a:gd name="connsiteX1" fmla="*/ 1082589 w 1573212"/>
                <a:gd name="connsiteY1" fmla="*/ 60690 h 1111250"/>
                <a:gd name="connsiteX2" fmla="*/ 1070873 w 1573212"/>
                <a:gd name="connsiteY2" fmla="*/ 109580 h 1111250"/>
                <a:gd name="connsiteX3" fmla="*/ 1045766 w 1573212"/>
                <a:gd name="connsiteY3" fmla="*/ 156783 h 1111250"/>
                <a:gd name="connsiteX4" fmla="*/ 1037397 w 1573212"/>
                <a:gd name="connsiteY4" fmla="*/ 187128 h 1111250"/>
                <a:gd name="connsiteX5" fmla="*/ 1037397 w 1573212"/>
                <a:gd name="connsiteY5" fmla="*/ 381000 h 1111250"/>
                <a:gd name="connsiteX6" fmla="*/ 1212850 w 1573212"/>
                <a:gd name="connsiteY6" fmla="*/ 381000 h 1111250"/>
                <a:gd name="connsiteX7" fmla="*/ 1212850 w 1573212"/>
                <a:gd name="connsiteY7" fmla="*/ 540926 h 1111250"/>
                <a:gd name="connsiteX8" fmla="*/ 1213365 w 1573212"/>
                <a:gd name="connsiteY8" fmla="*/ 540922 h 1111250"/>
                <a:gd name="connsiteX9" fmla="*/ 1383663 w 1573212"/>
                <a:gd name="connsiteY9" fmla="*/ 539443 h 1111250"/>
                <a:gd name="connsiteX10" fmla="*/ 1417511 w 1573212"/>
                <a:gd name="connsiteY10" fmla="*/ 530993 h 1111250"/>
                <a:gd name="connsiteX11" fmla="*/ 1461514 w 1573212"/>
                <a:gd name="connsiteY11" fmla="*/ 507334 h 1111250"/>
                <a:gd name="connsiteX12" fmla="*/ 1505516 w 1573212"/>
                <a:gd name="connsiteY12" fmla="*/ 493815 h 1111250"/>
                <a:gd name="connsiteX13" fmla="*/ 1573212 w 1573212"/>
                <a:gd name="connsiteY13" fmla="*/ 571552 h 1111250"/>
                <a:gd name="connsiteX14" fmla="*/ 1510593 w 1573212"/>
                <a:gd name="connsiteY14" fmla="*/ 647598 h 1111250"/>
                <a:gd name="connsiteX15" fmla="*/ 1461514 w 1573212"/>
                <a:gd name="connsiteY15" fmla="*/ 635769 h 1111250"/>
                <a:gd name="connsiteX16" fmla="*/ 1414126 w 1573212"/>
                <a:gd name="connsiteY16" fmla="*/ 608730 h 1111250"/>
                <a:gd name="connsiteX17" fmla="*/ 1414126 w 1573212"/>
                <a:gd name="connsiteY17" fmla="*/ 610420 h 1111250"/>
                <a:gd name="connsiteX18" fmla="*/ 1383663 w 1573212"/>
                <a:gd name="connsiteY18" fmla="*/ 601970 h 1111250"/>
                <a:gd name="connsiteX19" fmla="*/ 1253279 w 1573212"/>
                <a:gd name="connsiteY19" fmla="*/ 601970 h 1111250"/>
                <a:gd name="connsiteX20" fmla="*/ 1212850 w 1573212"/>
                <a:gd name="connsiteY20" fmla="*/ 601970 h 1111250"/>
                <a:gd name="connsiteX21" fmla="*/ 1212850 w 1573212"/>
                <a:gd name="connsiteY21" fmla="*/ 1111250 h 1111250"/>
                <a:gd name="connsiteX22" fmla="*/ 244594 w 1573212"/>
                <a:gd name="connsiteY22" fmla="*/ 1111250 h 1111250"/>
                <a:gd name="connsiteX23" fmla="*/ 244594 w 1573212"/>
                <a:gd name="connsiteY23" fmla="*/ 1074147 h 1111250"/>
                <a:gd name="connsiteX24" fmla="*/ 251342 w 1573212"/>
                <a:gd name="connsiteY24" fmla="*/ 1048850 h 1111250"/>
                <a:gd name="connsiteX25" fmla="*/ 271584 w 1573212"/>
                <a:gd name="connsiteY25" fmla="*/ 1015120 h 1111250"/>
                <a:gd name="connsiteX26" fmla="*/ 290139 w 1573212"/>
                <a:gd name="connsiteY26" fmla="*/ 952720 h 1111250"/>
                <a:gd name="connsiteX27" fmla="*/ 177120 w 1573212"/>
                <a:gd name="connsiteY27" fmla="*/ 856590 h 1111250"/>
                <a:gd name="connsiteX28" fmla="*/ 64100 w 1573212"/>
                <a:gd name="connsiteY28" fmla="*/ 945974 h 1111250"/>
                <a:gd name="connsiteX29" fmla="*/ 64100 w 1573212"/>
                <a:gd name="connsiteY29" fmla="*/ 949347 h 1111250"/>
                <a:gd name="connsiteX30" fmla="*/ 80969 w 1573212"/>
                <a:gd name="connsiteY30" fmla="*/ 1015120 h 1111250"/>
                <a:gd name="connsiteX31" fmla="*/ 102898 w 1573212"/>
                <a:gd name="connsiteY31" fmla="*/ 1053910 h 1111250"/>
                <a:gd name="connsiteX32" fmla="*/ 107959 w 1573212"/>
                <a:gd name="connsiteY32" fmla="*/ 1074147 h 1111250"/>
                <a:gd name="connsiteX33" fmla="*/ 107959 w 1573212"/>
                <a:gd name="connsiteY33" fmla="*/ 1111250 h 1111250"/>
                <a:gd name="connsiteX34" fmla="*/ 0 w 1573212"/>
                <a:gd name="connsiteY34" fmla="*/ 1111250 h 1111250"/>
                <a:gd name="connsiteX35" fmla="*/ 0 w 1573212"/>
                <a:gd name="connsiteY35" fmla="*/ 381000 h 1111250"/>
                <a:gd name="connsiteX36" fmla="*/ 812515 w 1573212"/>
                <a:gd name="connsiteY36" fmla="*/ 381000 h 1111250"/>
                <a:gd name="connsiteX37" fmla="*/ 977141 w 1573212"/>
                <a:gd name="connsiteY37" fmla="*/ 381000 h 1111250"/>
                <a:gd name="connsiteX38" fmla="*/ 977141 w 1573212"/>
                <a:gd name="connsiteY38" fmla="*/ 187128 h 1111250"/>
                <a:gd name="connsiteX39" fmla="*/ 968772 w 1573212"/>
                <a:gd name="connsiteY39" fmla="*/ 153412 h 1111250"/>
                <a:gd name="connsiteX40" fmla="*/ 967098 w 1573212"/>
                <a:gd name="connsiteY40" fmla="*/ 153412 h 1111250"/>
                <a:gd name="connsiteX41" fmla="*/ 943665 w 1573212"/>
                <a:gd name="connsiteY41" fmla="*/ 109580 h 1111250"/>
                <a:gd name="connsiteX42" fmla="*/ 931949 w 1573212"/>
                <a:gd name="connsiteY42" fmla="*/ 65748 h 1111250"/>
                <a:gd name="connsiteX43" fmla="*/ 1007269 w 1573212"/>
                <a:gd name="connsiteY43" fmla="*/ 0 h 111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573212" h="1111250">
                  <a:moveTo>
                    <a:pt x="1007269" y="0"/>
                  </a:moveTo>
                  <a:cubicBezTo>
                    <a:pt x="1047440" y="0"/>
                    <a:pt x="1080916" y="26974"/>
                    <a:pt x="1082589" y="60690"/>
                  </a:cubicBezTo>
                  <a:cubicBezTo>
                    <a:pt x="1084263" y="79235"/>
                    <a:pt x="1080916" y="96093"/>
                    <a:pt x="1070873" y="109580"/>
                  </a:cubicBezTo>
                  <a:cubicBezTo>
                    <a:pt x="1057483" y="128124"/>
                    <a:pt x="1052461" y="138239"/>
                    <a:pt x="1045766" y="156783"/>
                  </a:cubicBezTo>
                  <a:cubicBezTo>
                    <a:pt x="1045766" y="156783"/>
                    <a:pt x="1045766" y="156783"/>
                    <a:pt x="1037397" y="187128"/>
                  </a:cubicBezTo>
                  <a:cubicBezTo>
                    <a:pt x="1037397" y="187128"/>
                    <a:pt x="1037397" y="187128"/>
                    <a:pt x="1037397" y="381000"/>
                  </a:cubicBezTo>
                  <a:lnTo>
                    <a:pt x="1212850" y="381000"/>
                  </a:lnTo>
                  <a:lnTo>
                    <a:pt x="1212850" y="540926"/>
                  </a:lnTo>
                  <a:lnTo>
                    <a:pt x="1213365" y="540922"/>
                  </a:lnTo>
                  <a:cubicBezTo>
                    <a:pt x="1237694" y="540710"/>
                    <a:pt x="1286350" y="540288"/>
                    <a:pt x="1383663" y="539443"/>
                  </a:cubicBezTo>
                  <a:cubicBezTo>
                    <a:pt x="1383663" y="539443"/>
                    <a:pt x="1383663" y="539443"/>
                    <a:pt x="1417511" y="530993"/>
                  </a:cubicBezTo>
                  <a:cubicBezTo>
                    <a:pt x="1434435" y="524234"/>
                    <a:pt x="1444590" y="519164"/>
                    <a:pt x="1461514" y="507334"/>
                  </a:cubicBezTo>
                  <a:cubicBezTo>
                    <a:pt x="1475053" y="497195"/>
                    <a:pt x="1488592" y="492125"/>
                    <a:pt x="1505516" y="493815"/>
                  </a:cubicBezTo>
                  <a:cubicBezTo>
                    <a:pt x="1542749" y="493815"/>
                    <a:pt x="1573212" y="529303"/>
                    <a:pt x="1573212" y="571552"/>
                  </a:cubicBezTo>
                  <a:cubicBezTo>
                    <a:pt x="1573212" y="612110"/>
                    <a:pt x="1546134" y="644218"/>
                    <a:pt x="1510593" y="647598"/>
                  </a:cubicBezTo>
                  <a:cubicBezTo>
                    <a:pt x="1491977" y="649288"/>
                    <a:pt x="1476745" y="645908"/>
                    <a:pt x="1461514" y="635769"/>
                  </a:cubicBezTo>
                  <a:cubicBezTo>
                    <a:pt x="1442897" y="620559"/>
                    <a:pt x="1434435" y="615490"/>
                    <a:pt x="1414126" y="608730"/>
                  </a:cubicBezTo>
                  <a:cubicBezTo>
                    <a:pt x="1414126" y="608730"/>
                    <a:pt x="1414126" y="608730"/>
                    <a:pt x="1414126" y="610420"/>
                  </a:cubicBezTo>
                  <a:lnTo>
                    <a:pt x="1383663" y="601970"/>
                  </a:lnTo>
                  <a:cubicBezTo>
                    <a:pt x="1383663" y="601970"/>
                    <a:pt x="1383663" y="601970"/>
                    <a:pt x="1253279" y="601970"/>
                  </a:cubicBezTo>
                  <a:lnTo>
                    <a:pt x="1212850" y="601970"/>
                  </a:lnTo>
                  <a:lnTo>
                    <a:pt x="1212850" y="1111250"/>
                  </a:lnTo>
                  <a:cubicBezTo>
                    <a:pt x="1212850" y="1111250"/>
                    <a:pt x="1212850" y="1111250"/>
                    <a:pt x="244594" y="1111250"/>
                  </a:cubicBezTo>
                  <a:cubicBezTo>
                    <a:pt x="244594" y="1111250"/>
                    <a:pt x="244594" y="1111250"/>
                    <a:pt x="244594" y="1074147"/>
                  </a:cubicBezTo>
                  <a:cubicBezTo>
                    <a:pt x="244594" y="1074147"/>
                    <a:pt x="244594" y="1074147"/>
                    <a:pt x="251342" y="1048850"/>
                  </a:cubicBezTo>
                  <a:cubicBezTo>
                    <a:pt x="256402" y="1035358"/>
                    <a:pt x="259776" y="1028612"/>
                    <a:pt x="271584" y="1015120"/>
                  </a:cubicBezTo>
                  <a:cubicBezTo>
                    <a:pt x="285079" y="996569"/>
                    <a:pt x="290139" y="976331"/>
                    <a:pt x="290139" y="952720"/>
                  </a:cubicBezTo>
                  <a:cubicBezTo>
                    <a:pt x="290139" y="900439"/>
                    <a:pt x="239534" y="856590"/>
                    <a:pt x="177120" y="856590"/>
                  </a:cubicBezTo>
                  <a:cubicBezTo>
                    <a:pt x="118080" y="856590"/>
                    <a:pt x="69161" y="895380"/>
                    <a:pt x="64100" y="945974"/>
                  </a:cubicBezTo>
                  <a:cubicBezTo>
                    <a:pt x="64100" y="947661"/>
                    <a:pt x="64100" y="947661"/>
                    <a:pt x="64100" y="949347"/>
                  </a:cubicBezTo>
                  <a:cubicBezTo>
                    <a:pt x="60727" y="972958"/>
                    <a:pt x="67474" y="994882"/>
                    <a:pt x="80969" y="1015120"/>
                  </a:cubicBezTo>
                  <a:cubicBezTo>
                    <a:pt x="92777" y="1030299"/>
                    <a:pt x="96151" y="1037045"/>
                    <a:pt x="102898" y="1053910"/>
                  </a:cubicBezTo>
                  <a:cubicBezTo>
                    <a:pt x="102898" y="1053910"/>
                    <a:pt x="102898" y="1053910"/>
                    <a:pt x="107959" y="1074147"/>
                  </a:cubicBezTo>
                  <a:cubicBezTo>
                    <a:pt x="107959" y="1074147"/>
                    <a:pt x="107959" y="1074147"/>
                    <a:pt x="107959" y="1111250"/>
                  </a:cubicBezTo>
                  <a:cubicBezTo>
                    <a:pt x="107959" y="1111250"/>
                    <a:pt x="107959" y="1111250"/>
                    <a:pt x="0" y="1111250"/>
                  </a:cubicBezTo>
                  <a:cubicBezTo>
                    <a:pt x="0" y="1111250"/>
                    <a:pt x="0" y="1111250"/>
                    <a:pt x="0" y="381000"/>
                  </a:cubicBezTo>
                  <a:cubicBezTo>
                    <a:pt x="0" y="381000"/>
                    <a:pt x="0" y="381000"/>
                    <a:pt x="812515" y="381000"/>
                  </a:cubicBezTo>
                  <a:lnTo>
                    <a:pt x="977141" y="381000"/>
                  </a:lnTo>
                  <a:cubicBezTo>
                    <a:pt x="977141" y="381000"/>
                    <a:pt x="977141" y="381000"/>
                    <a:pt x="977141" y="187128"/>
                  </a:cubicBezTo>
                  <a:cubicBezTo>
                    <a:pt x="977141" y="187128"/>
                    <a:pt x="977141" y="187128"/>
                    <a:pt x="968772" y="153412"/>
                  </a:cubicBezTo>
                  <a:cubicBezTo>
                    <a:pt x="968772" y="153412"/>
                    <a:pt x="968772" y="153412"/>
                    <a:pt x="967098" y="153412"/>
                  </a:cubicBezTo>
                  <a:cubicBezTo>
                    <a:pt x="962077" y="136553"/>
                    <a:pt x="955382" y="126438"/>
                    <a:pt x="943665" y="109580"/>
                  </a:cubicBezTo>
                  <a:cubicBezTo>
                    <a:pt x="933623" y="96093"/>
                    <a:pt x="930275" y="82606"/>
                    <a:pt x="931949" y="65748"/>
                  </a:cubicBezTo>
                  <a:cubicBezTo>
                    <a:pt x="931949" y="28659"/>
                    <a:pt x="965425" y="0"/>
                    <a:pt x="1007269" y="0"/>
                  </a:cubicBezTo>
                  <a:close/>
                </a:path>
              </a:pathLst>
            </a:custGeom>
            <a:solidFill>
              <a:srgbClr val="FFFFCC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40" name="îṣľiḋè"/>
            <p:cNvSpPr/>
            <p:nvPr/>
          </p:nvSpPr>
          <p:spPr bwMode="auto">
            <a:xfrm>
              <a:off x="9726276" y="3898705"/>
              <a:ext cx="809340" cy="715975"/>
            </a:xfrm>
            <a:custGeom>
              <a:avLst/>
              <a:gdLst>
                <a:gd name="connsiteX0" fmla="*/ 179388 w 1057275"/>
                <a:gd name="connsiteY0" fmla="*/ 0 h 1060450"/>
                <a:gd name="connsiteX1" fmla="*/ 255484 w 1057275"/>
                <a:gd name="connsiteY1" fmla="*/ 60722 h 1060450"/>
                <a:gd name="connsiteX2" fmla="*/ 243647 w 1057275"/>
                <a:gd name="connsiteY2" fmla="*/ 109637 h 1060450"/>
                <a:gd name="connsiteX3" fmla="*/ 216590 w 1057275"/>
                <a:gd name="connsiteY3" fmla="*/ 156865 h 1060450"/>
                <a:gd name="connsiteX4" fmla="*/ 218281 w 1057275"/>
                <a:gd name="connsiteY4" fmla="*/ 156865 h 1060450"/>
                <a:gd name="connsiteX5" fmla="*/ 209826 w 1057275"/>
                <a:gd name="connsiteY5" fmla="*/ 187226 h 1060450"/>
                <a:gd name="connsiteX6" fmla="*/ 209826 w 1057275"/>
                <a:gd name="connsiteY6" fmla="*/ 314912 h 1060450"/>
                <a:gd name="connsiteX7" fmla="*/ 209826 w 1057275"/>
                <a:gd name="connsiteY7" fmla="*/ 330200 h 1060450"/>
                <a:gd name="connsiteX8" fmla="*/ 264532 w 1057275"/>
                <a:gd name="connsiteY8" fmla="*/ 330200 h 1060450"/>
                <a:gd name="connsiteX9" fmla="*/ 814068 w 1057275"/>
                <a:gd name="connsiteY9" fmla="*/ 330200 h 1060450"/>
                <a:gd name="connsiteX10" fmla="*/ 788734 w 1057275"/>
                <a:gd name="connsiteY10" fmla="*/ 449941 h 1060450"/>
                <a:gd name="connsiteX11" fmla="*/ 1057275 w 1057275"/>
                <a:gd name="connsiteY11" fmla="*/ 1060450 h 1060450"/>
                <a:gd name="connsiteX12" fmla="*/ 660375 w 1057275"/>
                <a:gd name="connsiteY12" fmla="*/ 1060450 h 1060450"/>
                <a:gd name="connsiteX13" fmla="*/ 660375 w 1057275"/>
                <a:gd name="connsiteY13" fmla="*/ 1009856 h 1060450"/>
                <a:gd name="connsiteX14" fmla="*/ 667131 w 1057275"/>
                <a:gd name="connsiteY14" fmla="*/ 984558 h 1060450"/>
                <a:gd name="connsiteX15" fmla="*/ 687398 w 1057275"/>
                <a:gd name="connsiteY15" fmla="*/ 949142 h 1060450"/>
                <a:gd name="connsiteX16" fmla="*/ 705976 w 1057275"/>
                <a:gd name="connsiteY16" fmla="*/ 888428 h 1060450"/>
                <a:gd name="connsiteX17" fmla="*/ 592817 w 1057275"/>
                <a:gd name="connsiteY17" fmla="*/ 790612 h 1060450"/>
                <a:gd name="connsiteX18" fmla="*/ 479658 w 1057275"/>
                <a:gd name="connsiteY18" fmla="*/ 879996 h 1060450"/>
                <a:gd name="connsiteX19" fmla="*/ 479658 w 1057275"/>
                <a:gd name="connsiteY19" fmla="*/ 881682 h 1060450"/>
                <a:gd name="connsiteX20" fmla="*/ 479658 w 1057275"/>
                <a:gd name="connsiteY20" fmla="*/ 883369 h 1060450"/>
                <a:gd name="connsiteX21" fmla="*/ 496548 w 1057275"/>
                <a:gd name="connsiteY21" fmla="*/ 949142 h 1060450"/>
                <a:gd name="connsiteX22" fmla="*/ 518504 w 1057275"/>
                <a:gd name="connsiteY22" fmla="*/ 987931 h 1060450"/>
                <a:gd name="connsiteX23" fmla="*/ 523571 w 1057275"/>
                <a:gd name="connsiteY23" fmla="*/ 1009856 h 1060450"/>
                <a:gd name="connsiteX24" fmla="*/ 523571 w 1057275"/>
                <a:gd name="connsiteY24" fmla="*/ 1060450 h 1060450"/>
                <a:gd name="connsiteX25" fmla="*/ 0 w 1057275"/>
                <a:gd name="connsiteY25" fmla="*/ 1060450 h 1060450"/>
                <a:gd name="connsiteX26" fmla="*/ 0 w 1057275"/>
                <a:gd name="connsiteY26" fmla="*/ 588233 h 1060450"/>
                <a:gd name="connsiteX27" fmla="*/ 47290 w 1057275"/>
                <a:gd name="connsiteY27" fmla="*/ 588233 h 1060450"/>
                <a:gd name="connsiteX28" fmla="*/ 74313 w 1057275"/>
                <a:gd name="connsiteY28" fmla="*/ 594979 h 1060450"/>
                <a:gd name="connsiteX29" fmla="*/ 108092 w 1057275"/>
                <a:gd name="connsiteY29" fmla="*/ 615217 h 1060450"/>
                <a:gd name="connsiteX30" fmla="*/ 168894 w 1057275"/>
                <a:gd name="connsiteY30" fmla="*/ 633768 h 1060450"/>
                <a:gd name="connsiteX31" fmla="*/ 266852 w 1057275"/>
                <a:gd name="connsiteY31" fmla="*/ 520773 h 1060450"/>
                <a:gd name="connsiteX32" fmla="*/ 177339 w 1057275"/>
                <a:gd name="connsiteY32" fmla="*/ 407779 h 1060450"/>
                <a:gd name="connsiteX33" fmla="*/ 173961 w 1057275"/>
                <a:gd name="connsiteY33" fmla="*/ 407779 h 1060450"/>
                <a:gd name="connsiteX34" fmla="*/ 108092 w 1057275"/>
                <a:gd name="connsiteY34" fmla="*/ 424644 h 1060450"/>
                <a:gd name="connsiteX35" fmla="*/ 69246 w 1057275"/>
                <a:gd name="connsiteY35" fmla="*/ 446568 h 1060450"/>
                <a:gd name="connsiteX36" fmla="*/ 47290 w 1057275"/>
                <a:gd name="connsiteY36" fmla="*/ 451627 h 1060450"/>
                <a:gd name="connsiteX37" fmla="*/ 0 w 1057275"/>
                <a:gd name="connsiteY37" fmla="*/ 451627 h 1060450"/>
                <a:gd name="connsiteX38" fmla="*/ 0 w 1057275"/>
                <a:gd name="connsiteY38" fmla="*/ 330200 h 1060450"/>
                <a:gd name="connsiteX39" fmla="*/ 144887 w 1057275"/>
                <a:gd name="connsiteY39" fmla="*/ 330200 h 1060450"/>
                <a:gd name="connsiteX40" fmla="*/ 148527 w 1057275"/>
                <a:gd name="connsiteY40" fmla="*/ 330200 h 1060450"/>
                <a:gd name="connsiteX41" fmla="*/ 148236 w 1057275"/>
                <a:gd name="connsiteY41" fmla="*/ 297416 h 1060450"/>
                <a:gd name="connsiteX42" fmla="*/ 147258 w 1057275"/>
                <a:gd name="connsiteY42" fmla="*/ 187226 h 1060450"/>
                <a:gd name="connsiteX43" fmla="*/ 138803 w 1057275"/>
                <a:gd name="connsiteY43" fmla="*/ 153492 h 1060450"/>
                <a:gd name="connsiteX44" fmla="*/ 115128 w 1057275"/>
                <a:gd name="connsiteY44" fmla="*/ 109637 h 1060450"/>
                <a:gd name="connsiteX45" fmla="*/ 101600 w 1057275"/>
                <a:gd name="connsiteY45" fmla="*/ 65782 h 1060450"/>
                <a:gd name="connsiteX46" fmla="*/ 179388 w 1057275"/>
                <a:gd name="connsiteY46" fmla="*/ 0 h 1060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57275" h="1060450">
                  <a:moveTo>
                    <a:pt x="179388" y="0"/>
                  </a:moveTo>
                  <a:cubicBezTo>
                    <a:pt x="219972" y="0"/>
                    <a:pt x="252102" y="26988"/>
                    <a:pt x="255484" y="60722"/>
                  </a:cubicBezTo>
                  <a:cubicBezTo>
                    <a:pt x="257175" y="80963"/>
                    <a:pt x="253793" y="96143"/>
                    <a:pt x="243647" y="109637"/>
                  </a:cubicBezTo>
                  <a:cubicBezTo>
                    <a:pt x="230119" y="128191"/>
                    <a:pt x="223354" y="138311"/>
                    <a:pt x="216590" y="156865"/>
                  </a:cubicBezTo>
                  <a:cubicBezTo>
                    <a:pt x="216590" y="156865"/>
                    <a:pt x="216590" y="156865"/>
                    <a:pt x="218281" y="156865"/>
                  </a:cubicBezTo>
                  <a:lnTo>
                    <a:pt x="209826" y="187226"/>
                  </a:lnTo>
                  <a:cubicBezTo>
                    <a:pt x="209826" y="187226"/>
                    <a:pt x="209826" y="187226"/>
                    <a:pt x="209826" y="314912"/>
                  </a:cubicBezTo>
                  <a:lnTo>
                    <a:pt x="209826" y="330200"/>
                  </a:lnTo>
                  <a:lnTo>
                    <a:pt x="264532" y="330200"/>
                  </a:lnTo>
                  <a:cubicBezTo>
                    <a:pt x="384774" y="330200"/>
                    <a:pt x="559672" y="330200"/>
                    <a:pt x="814068" y="330200"/>
                  </a:cubicBezTo>
                  <a:cubicBezTo>
                    <a:pt x="802246" y="406092"/>
                    <a:pt x="787045" y="419584"/>
                    <a:pt x="788734" y="449941"/>
                  </a:cubicBezTo>
                  <a:cubicBezTo>
                    <a:pt x="797179" y="616903"/>
                    <a:pt x="1057275" y="1060450"/>
                    <a:pt x="1057275" y="1060450"/>
                  </a:cubicBezTo>
                  <a:cubicBezTo>
                    <a:pt x="1057275" y="1060450"/>
                    <a:pt x="1057275" y="1060450"/>
                    <a:pt x="660375" y="1060450"/>
                  </a:cubicBezTo>
                  <a:cubicBezTo>
                    <a:pt x="660375" y="1060450"/>
                    <a:pt x="660375" y="1060450"/>
                    <a:pt x="660375" y="1009856"/>
                  </a:cubicBezTo>
                  <a:cubicBezTo>
                    <a:pt x="660375" y="1009856"/>
                    <a:pt x="660375" y="1009856"/>
                    <a:pt x="667131" y="984558"/>
                  </a:cubicBezTo>
                  <a:cubicBezTo>
                    <a:pt x="672197" y="971066"/>
                    <a:pt x="675575" y="964320"/>
                    <a:pt x="687398" y="949142"/>
                  </a:cubicBezTo>
                  <a:cubicBezTo>
                    <a:pt x="700909" y="930591"/>
                    <a:pt x="705976" y="910353"/>
                    <a:pt x="705976" y="888428"/>
                  </a:cubicBezTo>
                  <a:cubicBezTo>
                    <a:pt x="705976" y="834461"/>
                    <a:pt x="655308" y="790612"/>
                    <a:pt x="592817" y="790612"/>
                  </a:cubicBezTo>
                  <a:cubicBezTo>
                    <a:pt x="532016" y="790612"/>
                    <a:pt x="484725" y="829401"/>
                    <a:pt x="479658" y="879996"/>
                  </a:cubicBezTo>
                  <a:cubicBezTo>
                    <a:pt x="479658" y="879996"/>
                    <a:pt x="479658" y="879996"/>
                    <a:pt x="479658" y="881682"/>
                  </a:cubicBezTo>
                  <a:cubicBezTo>
                    <a:pt x="479658" y="881682"/>
                    <a:pt x="479658" y="883369"/>
                    <a:pt x="479658" y="883369"/>
                  </a:cubicBezTo>
                  <a:cubicBezTo>
                    <a:pt x="476281" y="908666"/>
                    <a:pt x="483036" y="928904"/>
                    <a:pt x="496548" y="949142"/>
                  </a:cubicBezTo>
                  <a:cubicBezTo>
                    <a:pt x="508370" y="964320"/>
                    <a:pt x="511748" y="972753"/>
                    <a:pt x="518504" y="987931"/>
                  </a:cubicBezTo>
                  <a:lnTo>
                    <a:pt x="523571" y="1009856"/>
                  </a:lnTo>
                  <a:cubicBezTo>
                    <a:pt x="523571" y="1009856"/>
                    <a:pt x="523571" y="1009856"/>
                    <a:pt x="523571" y="1060450"/>
                  </a:cubicBezTo>
                  <a:cubicBezTo>
                    <a:pt x="523571" y="1060450"/>
                    <a:pt x="523571" y="1060450"/>
                    <a:pt x="0" y="1060450"/>
                  </a:cubicBezTo>
                  <a:cubicBezTo>
                    <a:pt x="0" y="1060450"/>
                    <a:pt x="0" y="1060450"/>
                    <a:pt x="0" y="588233"/>
                  </a:cubicBezTo>
                  <a:cubicBezTo>
                    <a:pt x="0" y="588233"/>
                    <a:pt x="0" y="588233"/>
                    <a:pt x="47290" y="588233"/>
                  </a:cubicBezTo>
                  <a:cubicBezTo>
                    <a:pt x="47290" y="588233"/>
                    <a:pt x="47290" y="588233"/>
                    <a:pt x="74313" y="594979"/>
                  </a:cubicBezTo>
                  <a:cubicBezTo>
                    <a:pt x="87825" y="600038"/>
                    <a:pt x="94580" y="605098"/>
                    <a:pt x="108092" y="615217"/>
                  </a:cubicBezTo>
                  <a:cubicBezTo>
                    <a:pt x="126670" y="628709"/>
                    <a:pt x="146938" y="633768"/>
                    <a:pt x="168894" y="633768"/>
                  </a:cubicBezTo>
                  <a:cubicBezTo>
                    <a:pt x="222940" y="633768"/>
                    <a:pt x="266852" y="583174"/>
                    <a:pt x="266852" y="520773"/>
                  </a:cubicBezTo>
                  <a:cubicBezTo>
                    <a:pt x="266852" y="461746"/>
                    <a:pt x="228007" y="412838"/>
                    <a:pt x="177339" y="407779"/>
                  </a:cubicBezTo>
                  <a:cubicBezTo>
                    <a:pt x="175650" y="407779"/>
                    <a:pt x="175650" y="407779"/>
                    <a:pt x="173961" y="407779"/>
                  </a:cubicBezTo>
                  <a:cubicBezTo>
                    <a:pt x="150316" y="404406"/>
                    <a:pt x="128359" y="411152"/>
                    <a:pt x="108092" y="424644"/>
                  </a:cubicBezTo>
                  <a:cubicBezTo>
                    <a:pt x="92891" y="436449"/>
                    <a:pt x="86136" y="439822"/>
                    <a:pt x="69246" y="446568"/>
                  </a:cubicBezTo>
                  <a:cubicBezTo>
                    <a:pt x="69246" y="446568"/>
                    <a:pt x="69246" y="446568"/>
                    <a:pt x="47290" y="451627"/>
                  </a:cubicBezTo>
                  <a:cubicBezTo>
                    <a:pt x="47290" y="451627"/>
                    <a:pt x="47290" y="451627"/>
                    <a:pt x="0" y="451627"/>
                  </a:cubicBezTo>
                  <a:cubicBezTo>
                    <a:pt x="0" y="451627"/>
                    <a:pt x="0" y="451627"/>
                    <a:pt x="0" y="330200"/>
                  </a:cubicBezTo>
                  <a:cubicBezTo>
                    <a:pt x="0" y="330200"/>
                    <a:pt x="0" y="330200"/>
                    <a:pt x="144887" y="330200"/>
                  </a:cubicBezTo>
                  <a:lnTo>
                    <a:pt x="148527" y="330200"/>
                  </a:lnTo>
                  <a:lnTo>
                    <a:pt x="148236" y="297416"/>
                  </a:lnTo>
                  <a:cubicBezTo>
                    <a:pt x="147998" y="270613"/>
                    <a:pt x="147681" y="234876"/>
                    <a:pt x="147258" y="187226"/>
                  </a:cubicBezTo>
                  <a:cubicBezTo>
                    <a:pt x="147258" y="187226"/>
                    <a:pt x="147258" y="187226"/>
                    <a:pt x="138803" y="153492"/>
                  </a:cubicBezTo>
                  <a:cubicBezTo>
                    <a:pt x="132039" y="136624"/>
                    <a:pt x="126966" y="126504"/>
                    <a:pt x="115128" y="109637"/>
                  </a:cubicBezTo>
                  <a:cubicBezTo>
                    <a:pt x="104982" y="96143"/>
                    <a:pt x="101600" y="82649"/>
                    <a:pt x="101600" y="65782"/>
                  </a:cubicBezTo>
                  <a:cubicBezTo>
                    <a:pt x="101600" y="28674"/>
                    <a:pt x="137112" y="0"/>
                    <a:pt x="179388" y="0"/>
                  </a:cubicBezTo>
                  <a:close/>
                </a:path>
              </a:pathLst>
            </a:custGeom>
            <a:solidFill>
              <a:srgbClr val="FFFFCC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41" name="íṧ1íḓè"/>
            <p:cNvSpPr/>
            <p:nvPr/>
          </p:nvSpPr>
          <p:spPr bwMode="auto">
            <a:xfrm>
              <a:off x="8044950" y="3546079"/>
              <a:ext cx="580877" cy="491965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wrap="square" anchor="ctr">
              <a:noAutofit/>
            </a:bodyPr>
            <a:lstStyle/>
            <a:p>
              <a:pPr algn="ctr" fontAlgn="ctr"/>
              <a:endParaRPr sz="1200" dirty="0">
                <a:latin typeface="Huawei Sans" panose="020C0503030203020204" pitchFamily="34" charset="0"/>
              </a:endParaRPr>
            </a:p>
          </p:txBody>
        </p:sp>
        <p:sp>
          <p:nvSpPr>
            <p:cNvPr id="42" name="Rectangle 44"/>
            <p:cNvSpPr>
              <a:spLocks noChangeArrowheads="1"/>
            </p:cNvSpPr>
            <p:nvPr/>
          </p:nvSpPr>
          <p:spPr bwMode="auto">
            <a:xfrm>
              <a:off x="8551689" y="3130895"/>
              <a:ext cx="110479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50" dirty="0">
                  <a:latin typeface="Huawei Sans" panose="020C0503030203020204" pitchFamily="34" charset="0"/>
                </a:rPr>
                <a:t>Приложение</a:t>
              </a:r>
              <a:endParaRPr lang="en-US" sz="1050" dirty="0">
                <a:latin typeface="Huawei Sans" panose="020C0503030203020204" pitchFamily="34" charset="0"/>
              </a:endParaRP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9403554" y="4798993"/>
              <a:ext cx="848916" cy="284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50" dirty="0">
                  <a:solidFill>
                    <a:srgbClr val="C00000"/>
                  </a:solidFill>
                  <a:latin typeface="Huawei Sans" panose="020C0503030203020204" pitchFamily="34" charset="0"/>
                </a:rPr>
                <a:t>Среда передачи</a:t>
              </a:r>
              <a:endParaRPr lang="en-US" sz="1050" dirty="0">
                <a:solidFill>
                  <a:srgbClr val="C00000"/>
                </a:solidFill>
                <a:latin typeface="Huawei Sans" panose="020C0503030203020204" pitchFamily="34" charset="0"/>
              </a:endParaRPr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8695746" y="4194108"/>
              <a:ext cx="91817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50" dirty="0">
                  <a:latin typeface="Huawei Sans" panose="020C0503030203020204" pitchFamily="34" charset="0"/>
                </a:rPr>
                <a:t>Маршрутизация</a:t>
              </a:r>
            </a:p>
          </p:txBody>
        </p:sp>
        <p:sp>
          <p:nvSpPr>
            <p:cNvPr id="45" name="Rectangle 44"/>
            <p:cNvSpPr>
              <a:spLocks noChangeArrowheads="1"/>
            </p:cNvSpPr>
            <p:nvPr/>
          </p:nvSpPr>
          <p:spPr bwMode="auto">
            <a:xfrm>
              <a:off x="9547985" y="3668718"/>
              <a:ext cx="1099981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900" dirty="0">
                  <a:latin typeface="Huawei Sans" panose="020C0503030203020204" pitchFamily="34" charset="0"/>
                </a:rPr>
                <a:t>Вычисления</a:t>
              </a:r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8620744" y="3647316"/>
              <a:ext cx="105305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Безопасность</a:t>
              </a:r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9574193" y="4194108"/>
              <a:ext cx="1073773" cy="346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50" dirty="0">
                  <a:latin typeface="Huawei Sans" panose="020C0503030203020204" pitchFamily="34" charset="0"/>
                </a:rPr>
                <a:t>Коммутация</a:t>
              </a:r>
              <a:endParaRPr lang="en-US" sz="1050" dirty="0">
                <a:latin typeface="Huawei Sans" panose="020C0503030203020204" pitchFamily="34" charset="0"/>
              </a:endParaRPr>
            </a:p>
          </p:txBody>
        </p:sp>
        <p:sp>
          <p:nvSpPr>
            <p:cNvPr id="48" name="Rectangle 44"/>
            <p:cNvSpPr>
              <a:spLocks noChangeArrowheads="1"/>
            </p:cNvSpPr>
            <p:nvPr/>
          </p:nvSpPr>
          <p:spPr bwMode="auto">
            <a:xfrm>
              <a:off x="7557101" y="4194108"/>
              <a:ext cx="1233964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50" dirty="0">
                  <a:latin typeface="Huawei Sans" panose="020C0503030203020204" pitchFamily="34" charset="0"/>
                </a:rPr>
                <a:t>Беспроводная связь</a:t>
              </a:r>
            </a:p>
          </p:txBody>
        </p:sp>
        <p:sp>
          <p:nvSpPr>
            <p:cNvPr id="49" name="Rectangle 44"/>
            <p:cNvSpPr>
              <a:spLocks noChangeArrowheads="1"/>
            </p:cNvSpPr>
            <p:nvPr/>
          </p:nvSpPr>
          <p:spPr bwMode="auto">
            <a:xfrm>
              <a:off x="8949235" y="5254845"/>
              <a:ext cx="30970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en-US" sz="1050" dirty="0">
                  <a:latin typeface="Huawei Sans" panose="020C0503030203020204" pitchFamily="34" charset="0"/>
                </a:rPr>
                <a:t>... </a:t>
              </a:r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7905304" y="3636352"/>
              <a:ext cx="814647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00" dirty="0">
                  <a:latin typeface="Huawei Sans" panose="020C0503030203020204" pitchFamily="34" charset="0"/>
                </a:rPr>
                <a:t>Хранение</a:t>
              </a:r>
            </a:p>
          </p:txBody>
        </p:sp>
        <p:sp>
          <p:nvSpPr>
            <p:cNvPr id="51" name="Rectangle 44"/>
            <p:cNvSpPr>
              <a:spLocks noChangeArrowheads="1"/>
            </p:cNvSpPr>
            <p:nvPr/>
          </p:nvSpPr>
          <p:spPr bwMode="auto">
            <a:xfrm>
              <a:off x="8129691" y="4842167"/>
              <a:ext cx="1183388" cy="3576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noAutofit/>
            </a:bodyPr>
            <a:lstStyle/>
            <a:p>
              <a:pPr algn="ctr" fontAlgn="ctr"/>
              <a:r>
                <a:rPr lang="ru-RU" sz="1050" dirty="0">
                  <a:latin typeface="Huawei Sans" panose="020C0503030203020204" pitchFamily="34" charset="0"/>
                </a:rPr>
                <a:t>С</a:t>
              </a:r>
              <a:r>
                <a:rPr lang="ru-RU" sz="1050" dirty="0">
                  <a:solidFill>
                    <a:srgbClr val="C00000"/>
                  </a:solidFill>
                  <a:latin typeface="Huawei Sans" panose="020C0503030203020204" pitchFamily="34" charset="0"/>
                </a:rPr>
                <a:t>ерверная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76230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Сетевой инженер</a:t>
            </a:r>
          </a:p>
          <a:p>
            <a:pPr lvl="1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Сетевые инженеры – это специалисты в области сетевых технологий, которые обладают навыками, профессионализмом и опытом реализации проектов в области сетевой инженерии, и способны на месте взаимодействовать с клиентами или другими участниками проекта. Кроме того, они могут разрабатывать решения и проектные планы (согласованные с участниками проекта) на основе требований клиента и факторов окружающей среды, мобилизовывать ресурсы всех сторон для своевременной и качественной реализации проекта, а также обучать участников проекта и предоставлять инженерную документацию после реализации проекта.</a:t>
            </a:r>
          </a:p>
          <a:p>
            <a:r>
              <a:rPr lang="ru-RU" sz="16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Комплексные модели квалификации для сетевых инженеров:</a:t>
            </a:r>
          </a:p>
          <a:p>
            <a:endParaRPr lang="ru-RU" altLang="zh-CN" sz="1600" dirty="0">
              <a:solidFill>
                <a:srgbClr val="151515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Сетевой инженер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620317" y="3994890"/>
            <a:ext cx="4969294" cy="2386860"/>
            <a:chOff x="3778707" y="3873248"/>
            <a:chExt cx="4969294" cy="2386860"/>
          </a:xfrm>
        </p:grpSpPr>
        <p:sp>
          <p:nvSpPr>
            <p:cNvPr id="2" name="矩形 1"/>
            <p:cNvSpPr/>
            <p:nvPr/>
          </p:nvSpPr>
          <p:spPr>
            <a:xfrm>
              <a:off x="3778707" y="5904508"/>
              <a:ext cx="1572044" cy="3556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solidFill>
                <a:srgbClr val="1AABE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ctr"/>
              <a:r>
                <a:rPr lang="ru-RU" sz="11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Профессиональные знания</a:t>
              </a:r>
            </a:p>
          </p:txBody>
        </p:sp>
        <p:sp>
          <p:nvSpPr>
            <p:cNvPr id="5" name="矩形 4"/>
            <p:cNvSpPr/>
            <p:nvPr/>
          </p:nvSpPr>
          <p:spPr>
            <a:xfrm>
              <a:off x="3778707" y="5460008"/>
              <a:ext cx="1572044" cy="3960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Технические знания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3778707" y="506331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Знания о продукте</a:t>
              </a:r>
            </a:p>
          </p:txBody>
        </p:sp>
        <p:sp>
          <p:nvSpPr>
            <p:cNvPr id="7" name="矩形 6"/>
            <p:cNvSpPr/>
            <p:nvPr/>
          </p:nvSpPr>
          <p:spPr>
            <a:xfrm>
              <a:off x="3778707" y="466662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Инженерные знания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778707" y="426993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Отраслевые знания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3778707" y="387324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Спецификация процесса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486857" y="5904508"/>
              <a:ext cx="1572044" cy="3556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solidFill>
                <a:srgbClr val="1AABE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ctr"/>
              <a:r>
                <a:rPr lang="ru-RU" sz="11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Базовая квалификация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5486857" y="5460008"/>
              <a:ext cx="1572044" cy="3960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Обучаемость</a:t>
              </a:r>
              <a:endParaRPr lang="en-US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86857" y="506331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Сбор информации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486857" y="466662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Знание</a:t>
              </a:r>
              <a:r>
                <a:rPr lang="ru-RU" sz="1100" dirty="0">
                  <a:solidFill>
                    <a:srgbClr val="FF0000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ru-RU" sz="1100" dirty="0">
                  <a:solidFill>
                    <a:srgbClr val="151515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сервисов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486857" y="426993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Ценности</a:t>
              </a:r>
              <a:endParaRPr lang="en-US" sz="11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486857" y="387324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Бизнес-этикет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175957" y="5904508"/>
              <a:ext cx="1572044" cy="35560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solidFill>
                <a:srgbClr val="1AABE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fontAlgn="ctr"/>
              <a:r>
                <a:rPr lang="ru-RU" sz="1100" dirty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Профессиональные навыки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7175957" y="5460008"/>
              <a:ext cx="1572044" cy="3960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Коммуникативные способности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75957" y="506331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Решение проблем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7175957" y="466662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Презентации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7175957" y="426993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Управление бизнесом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7175957" y="3873248"/>
              <a:ext cx="1572044" cy="355600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99DFF9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100" dirty="0">
                  <a:solidFill>
                    <a:srgbClr val="1D1D1A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Командное сотрудничество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2619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Путь освоения технологий для сетевых инженеров </a:t>
            </a:r>
          </a:p>
        </p:txBody>
      </p:sp>
      <p:sp>
        <p:nvSpPr>
          <p:cNvPr id="4" name="矩形 3"/>
          <p:cNvSpPr/>
          <p:nvPr/>
        </p:nvSpPr>
        <p:spPr>
          <a:xfrm>
            <a:off x="3143672" y="4823454"/>
            <a:ext cx="6696744" cy="541006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ltGray">
          <a:xfrm>
            <a:off x="3143672" y="4822646"/>
            <a:ext cx="1368152" cy="491824"/>
          </a:xfrm>
          <a:prstGeom prst="homePlate">
            <a:avLst>
              <a:gd name="adj" fmla="val 2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ctr"/>
            <a:r>
              <a:rPr lang="ru-RU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Что</a:t>
            </a:r>
            <a:r>
              <a:rPr lang="en-US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6" name="矩形 5"/>
          <p:cNvSpPr/>
          <p:nvPr/>
        </p:nvSpPr>
        <p:spPr>
          <a:xfrm>
            <a:off x="4605503" y="4939933"/>
            <a:ext cx="2911828" cy="25770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Маршрутизация и коммутация</a:t>
            </a:r>
          </a:p>
        </p:txBody>
      </p:sp>
      <p:sp>
        <p:nvSpPr>
          <p:cNvPr id="7" name="矩形 6"/>
          <p:cNvSpPr/>
          <p:nvPr/>
        </p:nvSpPr>
        <p:spPr>
          <a:xfrm>
            <a:off x="3143672" y="4098816"/>
            <a:ext cx="6696744" cy="541006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ltGray">
          <a:xfrm>
            <a:off x="3143672" y="4098008"/>
            <a:ext cx="1368152" cy="491824"/>
          </a:xfrm>
          <a:prstGeom prst="homePlate">
            <a:avLst>
              <a:gd name="adj" fmla="val 2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ctr"/>
            <a:r>
              <a:rPr lang="ru-RU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Как?</a:t>
            </a:r>
            <a:endParaRPr lang="en-US" sz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05504" y="4215295"/>
            <a:ext cx="434599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Выполнение, проверка и запрос OSPF-конфигураций</a:t>
            </a:r>
          </a:p>
        </p:txBody>
      </p:sp>
      <p:sp>
        <p:nvSpPr>
          <p:cNvPr id="10" name="矩形 9"/>
          <p:cNvSpPr/>
          <p:nvPr/>
        </p:nvSpPr>
        <p:spPr>
          <a:xfrm>
            <a:off x="3143672" y="3378760"/>
            <a:ext cx="6696744" cy="541006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ltGray">
          <a:xfrm>
            <a:off x="3143672" y="3377952"/>
            <a:ext cx="1368152" cy="491824"/>
          </a:xfrm>
          <a:prstGeom prst="homePlate">
            <a:avLst>
              <a:gd name="adj" fmla="val 2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ctr"/>
            <a:r>
              <a:rPr lang="ru-RU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Протоколы</a:t>
            </a:r>
          </a:p>
        </p:txBody>
      </p:sp>
      <p:sp>
        <p:nvSpPr>
          <p:cNvPr id="12" name="矩形 11"/>
          <p:cNvSpPr/>
          <p:nvPr/>
        </p:nvSpPr>
        <p:spPr>
          <a:xfrm>
            <a:off x="4569595" y="3404328"/>
            <a:ext cx="3948763" cy="451259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Процесс установления соединения OSPF </a:t>
            </a:r>
          </a:p>
          <a:p>
            <a:pPr font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Подробная работа протокола STP</a:t>
            </a:r>
          </a:p>
        </p:txBody>
      </p:sp>
      <p:sp>
        <p:nvSpPr>
          <p:cNvPr id="13" name="矩形 12"/>
          <p:cNvSpPr/>
          <p:nvPr/>
        </p:nvSpPr>
        <p:spPr>
          <a:xfrm>
            <a:off x="3143672" y="2640858"/>
            <a:ext cx="6696744" cy="595107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ltGray">
          <a:xfrm>
            <a:off x="3143672" y="2642509"/>
            <a:ext cx="1368152" cy="541006"/>
          </a:xfrm>
          <a:prstGeom prst="homePlate">
            <a:avLst>
              <a:gd name="adj" fmla="val 2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ctr"/>
            <a:r>
              <a:rPr lang="ru-RU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Пакеты и базовые механизмы</a:t>
            </a:r>
          </a:p>
        </p:txBody>
      </p:sp>
      <p:sp>
        <p:nvSpPr>
          <p:cNvPr id="15" name="矩形 14"/>
          <p:cNvSpPr/>
          <p:nvPr/>
        </p:nvSpPr>
        <p:spPr>
          <a:xfrm>
            <a:off x="4605504" y="2784387"/>
            <a:ext cx="6122189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Базовый механизм работы протоколов и пакетов</a:t>
            </a:r>
          </a:p>
        </p:txBody>
      </p:sp>
      <p:sp>
        <p:nvSpPr>
          <p:cNvPr id="16" name="矩形 15"/>
          <p:cNvSpPr/>
          <p:nvPr/>
        </p:nvSpPr>
        <p:spPr>
          <a:xfrm>
            <a:off x="3143672" y="1951872"/>
            <a:ext cx="6696744" cy="541006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zh-CN" altLang="en-US" sz="1200" kern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7" name="AutoShape 7"/>
          <p:cNvSpPr>
            <a:spLocks noChangeArrowheads="1"/>
          </p:cNvSpPr>
          <p:nvPr/>
        </p:nvSpPr>
        <p:spPr bwMode="ltGray">
          <a:xfrm>
            <a:off x="3143672" y="1951064"/>
            <a:ext cx="1368152" cy="491824"/>
          </a:xfrm>
          <a:prstGeom prst="homePlate">
            <a:avLst>
              <a:gd name="adj" fmla="val 25000"/>
            </a:avLst>
          </a:prstGeom>
          <a:solidFill>
            <a:srgbClr val="00B0F0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 fontAlgn="ctr"/>
            <a:r>
              <a:rPr lang="ru-RU" sz="12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возможности</a:t>
            </a:r>
          </a:p>
        </p:txBody>
      </p:sp>
      <p:sp>
        <p:nvSpPr>
          <p:cNvPr id="18" name="矩形 17"/>
          <p:cNvSpPr/>
          <p:nvPr/>
        </p:nvSpPr>
        <p:spPr>
          <a:xfrm>
            <a:off x="4605503" y="1980428"/>
            <a:ext cx="4635212" cy="338554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fontAlgn="ctr"/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Проектирование, планирование сети, внедрение, устранение неполадок и оптимизация решения</a:t>
            </a:r>
          </a:p>
        </p:txBody>
      </p:sp>
      <p:sp>
        <p:nvSpPr>
          <p:cNvPr id="20" name="矩形 19"/>
          <p:cNvSpPr/>
          <p:nvPr/>
        </p:nvSpPr>
        <p:spPr>
          <a:xfrm>
            <a:off x="2080964" y="2070068"/>
            <a:ext cx="702781" cy="2998490"/>
          </a:xfrm>
          <a:prstGeom prst="rect">
            <a:avLst/>
          </a:prstGeom>
        </p:spPr>
        <p:txBody>
          <a:bodyPr vert="vert270" wrap="square">
            <a:noAutofit/>
          </a:bodyPr>
          <a:lstStyle/>
          <a:p>
            <a:pPr algn="ctr" font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От макро к микро и обратно к макро</a:t>
            </a:r>
          </a:p>
          <a:p>
            <a:pPr algn="ctr" fontAlgn="ctr"/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ight Arrow 157"/>
          <p:cNvSpPr/>
          <p:nvPr/>
        </p:nvSpPr>
        <p:spPr>
          <a:xfrm rot="16200000">
            <a:off x="1069276" y="3568203"/>
            <a:ext cx="3560834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963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94799" y="410400"/>
            <a:ext cx="10282775" cy="640800"/>
          </a:xfrm>
        </p:spPr>
        <p:txBody>
          <a:bodyPr/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Сертификация Huawei — стимулирование развития талантов для предприятий</a:t>
            </a:r>
          </a:p>
        </p:txBody>
      </p:sp>
      <p:sp>
        <p:nvSpPr>
          <p:cNvPr id="3" name="矩形 2"/>
          <p:cNvSpPr/>
          <p:nvPr/>
        </p:nvSpPr>
        <p:spPr>
          <a:xfrm>
            <a:off x="635910" y="2455866"/>
            <a:ext cx="3354233" cy="2433033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0" rIns="252000" bIns="0" rtlCol="0" anchor="t" anchorCtr="0">
            <a:noAutofit/>
          </a:bodyPr>
          <a:lstStyle/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Подготовка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специалистов с пониманием бизнеса и технологий.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Подготовка специалистов по созданию платформ и применению сервисов на базе </a:t>
            </a:r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HUAWEI CLOUD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Сосредоточение внимания на инфраструктуре ИКТ и подготовка специалистов по архитектуре во всех областях ИКТ.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endParaRPr lang="zh-CN" altLang="en-US" sz="1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39568" y="2442140"/>
            <a:ext cx="3354233" cy="2717001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0" rIns="252000" bIns="0" rtlCol="0" anchor="t" anchorCtr="0">
            <a:noAutofit/>
          </a:bodyPr>
          <a:lstStyle/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Соответствие карьерному росту от инженера до старшего инженера, а затем до эксперта.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Иерархическая система сертификации, обеспечивающая индивидуальный подход к развитию талантов в соответствии с требованиями, предъявляемыми к квалификации, и поддерживающая углубленное профессиональное развитие, интеграцию и расширение компетенций, что снижает затраты предприятий на развитие талантов.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endParaRPr lang="ru-RU" altLang="zh-CN" sz="1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28568" y="2424694"/>
            <a:ext cx="3495003" cy="2734447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44000" tIns="0" rIns="252000" bIns="0" rtlCol="0" anchor="t" anchorCtr="0">
            <a:noAutofit/>
          </a:bodyPr>
          <a:lstStyle/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Признанная сертификация специалистов в области ИКТ. Специалисты в области ИКТ с сертификацией помогают обеспечить качество выполнения проектов и повысить степень удовлетворенности клиентов.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Повышение эффективности и производительности предприятий.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Ускорение бизнес-инноваций и трансформаций, а также повышение общей эффективности </a:t>
            </a:r>
            <a:r>
              <a:rPr lang="ru-RU" sz="12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текущей</a:t>
            </a:r>
            <a:r>
              <a:rPr lang="ru-RU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 деятельности.</a:t>
            </a: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endParaRPr lang="en-US" altLang="zh-CN" sz="1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marL="171450" indent="-171450" defTabSz="914400" fontAlgn="ctr">
              <a:buFont typeface="Arial" panose="020B0604020202020204" pitchFamily="34" charset="0"/>
              <a:buChar char="•"/>
            </a:pPr>
            <a:endParaRPr lang="zh-CN" altLang="en-US" sz="1200" kern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TextBox 98"/>
          <p:cNvSpPr txBox="1"/>
          <p:nvPr/>
        </p:nvSpPr>
        <p:spPr>
          <a:xfrm>
            <a:off x="635910" y="1883667"/>
            <a:ext cx="3354233" cy="475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12000" tIns="0" rIns="0" bIns="0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 b="1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Сертификационный экзамен</a:t>
            </a:r>
          </a:p>
        </p:txBody>
      </p:sp>
      <p:sp>
        <p:nvSpPr>
          <p:cNvPr id="7" name="TextBox 98"/>
          <p:cNvSpPr txBox="1"/>
          <p:nvPr/>
        </p:nvSpPr>
        <p:spPr>
          <a:xfrm>
            <a:off x="4423376" y="1872534"/>
            <a:ext cx="3354233" cy="4863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12000" tIns="0" rIns="0" bIns="0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 b="1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Карьерные возможности для талантов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98"/>
          <p:cNvSpPr txBox="1"/>
          <p:nvPr/>
        </p:nvSpPr>
        <p:spPr>
          <a:xfrm>
            <a:off x="8228568" y="1848441"/>
            <a:ext cx="3495003" cy="4752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12000" tIns="0" rIns="0" bIns="0" rtlCol="0" anchor="ctr">
            <a:noAutofit/>
          </a:bodyPr>
          <a:lstStyle>
            <a:defPPr>
              <a:defRPr lang="en-US"/>
            </a:defPPr>
            <a:lvl1pPr algn="ctr" fontAlgn="auto">
              <a:spcBef>
                <a:spcPct val="0"/>
              </a:spcBef>
              <a:spcAft>
                <a:spcPct val="0"/>
              </a:spcAft>
              <a:defRPr sz="1600" b="1">
                <a:solidFill>
                  <a:prstClr val="white"/>
                </a:solidFill>
                <a:latin typeface="Huawei Sans" panose="020C0503030203020204" pitchFamily="34" charset="0"/>
                <a:ea typeface="方正兰亭黑简体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fontAlgn="ctr"/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Инновации и трансформация предприятий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4558896" y="1909749"/>
            <a:ext cx="294497" cy="312817"/>
            <a:chOff x="10286464" y="1983178"/>
            <a:chExt cx="793774" cy="843149"/>
          </a:xfrm>
          <a:solidFill>
            <a:schemeClr val="bg1"/>
          </a:solidFill>
        </p:grpSpPr>
        <p:sp>
          <p:nvSpPr>
            <p:cNvPr id="15" name="Freeform 13"/>
            <p:cNvSpPr/>
            <p:nvPr/>
          </p:nvSpPr>
          <p:spPr bwMode="auto">
            <a:xfrm>
              <a:off x="10286464" y="2511096"/>
              <a:ext cx="516523" cy="315231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42" y="2"/>
                </a:cxn>
                <a:cxn ang="0">
                  <a:pos x="32" y="4"/>
                </a:cxn>
                <a:cxn ang="0">
                  <a:pos x="24" y="10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2"/>
                </a:cxn>
                <a:cxn ang="0">
                  <a:pos x="2" y="42"/>
                </a:cxn>
                <a:cxn ang="0">
                  <a:pos x="0" y="54"/>
                </a:cxn>
                <a:cxn ang="0">
                  <a:pos x="0" y="166"/>
                </a:cxn>
                <a:cxn ang="0">
                  <a:pos x="272" y="166"/>
                </a:cxn>
                <a:cxn ang="0">
                  <a:pos x="272" y="54"/>
                </a:cxn>
                <a:cxn ang="0">
                  <a:pos x="272" y="54"/>
                </a:cxn>
                <a:cxn ang="0">
                  <a:pos x="270" y="42"/>
                </a:cxn>
                <a:cxn ang="0">
                  <a:pos x="268" y="32"/>
                </a:cxn>
                <a:cxn ang="0">
                  <a:pos x="262" y="24"/>
                </a:cxn>
                <a:cxn ang="0">
                  <a:pos x="256" y="16"/>
                </a:cxn>
                <a:cxn ang="0">
                  <a:pos x="248" y="10"/>
                </a:cxn>
                <a:cxn ang="0">
                  <a:pos x="240" y="4"/>
                </a:cxn>
                <a:cxn ang="0">
                  <a:pos x="230" y="2"/>
                </a:cxn>
                <a:cxn ang="0">
                  <a:pos x="220" y="0"/>
                </a:cxn>
                <a:cxn ang="0">
                  <a:pos x="220" y="0"/>
                </a:cxn>
              </a:cxnLst>
              <a:rect l="0" t="0" r="r" b="b"/>
              <a:pathLst>
                <a:path w="272" h="166">
                  <a:moveTo>
                    <a:pt x="220" y="0"/>
                  </a:moveTo>
                  <a:lnTo>
                    <a:pt x="52" y="0"/>
                  </a:lnTo>
                  <a:lnTo>
                    <a:pt x="52" y="0"/>
                  </a:lnTo>
                  <a:lnTo>
                    <a:pt x="42" y="2"/>
                  </a:lnTo>
                  <a:lnTo>
                    <a:pt x="32" y="4"/>
                  </a:lnTo>
                  <a:lnTo>
                    <a:pt x="24" y="10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2"/>
                  </a:lnTo>
                  <a:lnTo>
                    <a:pt x="2" y="42"/>
                  </a:lnTo>
                  <a:lnTo>
                    <a:pt x="0" y="54"/>
                  </a:lnTo>
                  <a:lnTo>
                    <a:pt x="0" y="166"/>
                  </a:lnTo>
                  <a:lnTo>
                    <a:pt x="272" y="166"/>
                  </a:lnTo>
                  <a:lnTo>
                    <a:pt x="272" y="54"/>
                  </a:lnTo>
                  <a:lnTo>
                    <a:pt x="272" y="54"/>
                  </a:lnTo>
                  <a:lnTo>
                    <a:pt x="270" y="42"/>
                  </a:lnTo>
                  <a:lnTo>
                    <a:pt x="268" y="32"/>
                  </a:lnTo>
                  <a:lnTo>
                    <a:pt x="262" y="24"/>
                  </a:lnTo>
                  <a:lnTo>
                    <a:pt x="256" y="16"/>
                  </a:lnTo>
                  <a:lnTo>
                    <a:pt x="248" y="10"/>
                  </a:lnTo>
                  <a:lnTo>
                    <a:pt x="240" y="4"/>
                  </a:lnTo>
                  <a:lnTo>
                    <a:pt x="230" y="2"/>
                  </a:lnTo>
                  <a:lnTo>
                    <a:pt x="220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  <a:noAutofit/>
            </a:bodyPr>
            <a:lstStyle/>
            <a:p>
              <a:pPr indent="-179972" algn="ctr" defTabSz="685617" fontAlgn="ctr">
                <a:buFont typeface="Arial" panose="020B0604020202020204" pitchFamily="34" charset="0"/>
                <a:buChar char="•"/>
              </a:pPr>
              <a:endParaRPr lang="zh-CN" altLang="en-US" sz="2800" ker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10354827" y="2100915"/>
              <a:ext cx="379796" cy="375999"/>
            </a:xfrm>
            <a:custGeom>
              <a:avLst/>
              <a:gdLst/>
              <a:ahLst/>
              <a:cxnLst>
                <a:cxn ang="0">
                  <a:pos x="100" y="198"/>
                </a:cxn>
                <a:cxn ang="0">
                  <a:pos x="100" y="198"/>
                </a:cxn>
                <a:cxn ang="0">
                  <a:pos x="120" y="196"/>
                </a:cxn>
                <a:cxn ang="0">
                  <a:pos x="138" y="190"/>
                </a:cxn>
                <a:cxn ang="0">
                  <a:pos x="156" y="180"/>
                </a:cxn>
                <a:cxn ang="0">
                  <a:pos x="170" y="168"/>
                </a:cxn>
                <a:cxn ang="0">
                  <a:pos x="182" y="154"/>
                </a:cxn>
                <a:cxn ang="0">
                  <a:pos x="192" y="138"/>
                </a:cxn>
                <a:cxn ang="0">
                  <a:pos x="198" y="118"/>
                </a:cxn>
                <a:cxn ang="0">
                  <a:pos x="200" y="98"/>
                </a:cxn>
                <a:cxn ang="0">
                  <a:pos x="200" y="98"/>
                </a:cxn>
                <a:cxn ang="0">
                  <a:pos x="198" y="78"/>
                </a:cxn>
                <a:cxn ang="0">
                  <a:pos x="192" y="60"/>
                </a:cxn>
                <a:cxn ang="0">
                  <a:pos x="182" y="44"/>
                </a:cxn>
                <a:cxn ang="0">
                  <a:pos x="170" y="28"/>
                </a:cxn>
                <a:cxn ang="0">
                  <a:pos x="156" y="16"/>
                </a:cxn>
                <a:cxn ang="0">
                  <a:pos x="138" y="8"/>
                </a:cxn>
                <a:cxn ang="0">
                  <a:pos x="120" y="2"/>
                </a:cxn>
                <a:cxn ang="0">
                  <a:pos x="100" y="0"/>
                </a:cxn>
                <a:cxn ang="0">
                  <a:pos x="100" y="0"/>
                </a:cxn>
                <a:cxn ang="0">
                  <a:pos x="80" y="2"/>
                </a:cxn>
                <a:cxn ang="0">
                  <a:pos x="62" y="8"/>
                </a:cxn>
                <a:cxn ang="0">
                  <a:pos x="44" y="16"/>
                </a:cxn>
                <a:cxn ang="0">
                  <a:pos x="30" y="28"/>
                </a:cxn>
                <a:cxn ang="0">
                  <a:pos x="18" y="44"/>
                </a:cxn>
                <a:cxn ang="0">
                  <a:pos x="8" y="60"/>
                </a:cxn>
                <a:cxn ang="0">
                  <a:pos x="2" y="78"/>
                </a:cxn>
                <a:cxn ang="0">
                  <a:pos x="0" y="98"/>
                </a:cxn>
                <a:cxn ang="0">
                  <a:pos x="0" y="98"/>
                </a:cxn>
                <a:cxn ang="0">
                  <a:pos x="2" y="118"/>
                </a:cxn>
                <a:cxn ang="0">
                  <a:pos x="8" y="138"/>
                </a:cxn>
                <a:cxn ang="0">
                  <a:pos x="18" y="154"/>
                </a:cxn>
                <a:cxn ang="0">
                  <a:pos x="30" y="168"/>
                </a:cxn>
                <a:cxn ang="0">
                  <a:pos x="44" y="180"/>
                </a:cxn>
                <a:cxn ang="0">
                  <a:pos x="62" y="190"/>
                </a:cxn>
                <a:cxn ang="0">
                  <a:pos x="80" y="196"/>
                </a:cxn>
                <a:cxn ang="0">
                  <a:pos x="100" y="198"/>
                </a:cxn>
                <a:cxn ang="0">
                  <a:pos x="100" y="198"/>
                </a:cxn>
              </a:cxnLst>
              <a:rect l="0" t="0" r="r" b="b"/>
              <a:pathLst>
                <a:path w="200" h="198">
                  <a:moveTo>
                    <a:pt x="100" y="198"/>
                  </a:moveTo>
                  <a:lnTo>
                    <a:pt x="100" y="198"/>
                  </a:lnTo>
                  <a:lnTo>
                    <a:pt x="120" y="196"/>
                  </a:lnTo>
                  <a:lnTo>
                    <a:pt x="138" y="190"/>
                  </a:lnTo>
                  <a:lnTo>
                    <a:pt x="156" y="180"/>
                  </a:lnTo>
                  <a:lnTo>
                    <a:pt x="170" y="168"/>
                  </a:lnTo>
                  <a:lnTo>
                    <a:pt x="182" y="154"/>
                  </a:lnTo>
                  <a:lnTo>
                    <a:pt x="192" y="138"/>
                  </a:lnTo>
                  <a:lnTo>
                    <a:pt x="198" y="118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98" y="78"/>
                  </a:lnTo>
                  <a:lnTo>
                    <a:pt x="192" y="60"/>
                  </a:lnTo>
                  <a:lnTo>
                    <a:pt x="182" y="44"/>
                  </a:lnTo>
                  <a:lnTo>
                    <a:pt x="170" y="28"/>
                  </a:lnTo>
                  <a:lnTo>
                    <a:pt x="156" y="16"/>
                  </a:lnTo>
                  <a:lnTo>
                    <a:pt x="138" y="8"/>
                  </a:lnTo>
                  <a:lnTo>
                    <a:pt x="120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80" y="2"/>
                  </a:lnTo>
                  <a:lnTo>
                    <a:pt x="62" y="8"/>
                  </a:lnTo>
                  <a:lnTo>
                    <a:pt x="44" y="16"/>
                  </a:lnTo>
                  <a:lnTo>
                    <a:pt x="30" y="28"/>
                  </a:lnTo>
                  <a:lnTo>
                    <a:pt x="18" y="44"/>
                  </a:lnTo>
                  <a:lnTo>
                    <a:pt x="8" y="60"/>
                  </a:lnTo>
                  <a:lnTo>
                    <a:pt x="2" y="7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118"/>
                  </a:lnTo>
                  <a:lnTo>
                    <a:pt x="8" y="138"/>
                  </a:lnTo>
                  <a:lnTo>
                    <a:pt x="18" y="154"/>
                  </a:lnTo>
                  <a:lnTo>
                    <a:pt x="30" y="168"/>
                  </a:lnTo>
                  <a:lnTo>
                    <a:pt x="44" y="180"/>
                  </a:lnTo>
                  <a:lnTo>
                    <a:pt x="62" y="190"/>
                  </a:lnTo>
                  <a:lnTo>
                    <a:pt x="80" y="196"/>
                  </a:lnTo>
                  <a:lnTo>
                    <a:pt x="100" y="198"/>
                  </a:lnTo>
                  <a:lnTo>
                    <a:pt x="100" y="1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  <a:noAutofit/>
            </a:bodyPr>
            <a:lstStyle/>
            <a:p>
              <a:pPr indent="-179972" algn="ctr" defTabSz="685617" fontAlgn="ctr">
                <a:buFont typeface="Arial" panose="020B0604020202020204" pitchFamily="34" charset="0"/>
                <a:buChar char="•"/>
              </a:pPr>
              <a:endParaRPr lang="zh-CN" altLang="en-US" sz="2800" ker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10658664" y="1983178"/>
              <a:ext cx="349412" cy="375999"/>
            </a:xfrm>
            <a:custGeom>
              <a:avLst/>
              <a:gdLst/>
              <a:ahLst/>
              <a:cxnLst>
                <a:cxn ang="0">
                  <a:pos x="66" y="160"/>
                </a:cxn>
                <a:cxn ang="0">
                  <a:pos x="66" y="160"/>
                </a:cxn>
                <a:cxn ang="0">
                  <a:pos x="64" y="178"/>
                </a:cxn>
                <a:cxn ang="0">
                  <a:pos x="60" y="196"/>
                </a:cxn>
                <a:cxn ang="0">
                  <a:pos x="60" y="196"/>
                </a:cxn>
                <a:cxn ang="0">
                  <a:pos x="72" y="198"/>
                </a:cxn>
                <a:cxn ang="0">
                  <a:pos x="86" y="198"/>
                </a:cxn>
                <a:cxn ang="0">
                  <a:pos x="86" y="198"/>
                </a:cxn>
                <a:cxn ang="0">
                  <a:pos x="106" y="196"/>
                </a:cxn>
                <a:cxn ang="0">
                  <a:pos x="124" y="190"/>
                </a:cxn>
                <a:cxn ang="0">
                  <a:pos x="142" y="182"/>
                </a:cxn>
                <a:cxn ang="0">
                  <a:pos x="156" y="170"/>
                </a:cxn>
                <a:cxn ang="0">
                  <a:pos x="168" y="156"/>
                </a:cxn>
                <a:cxn ang="0">
                  <a:pos x="178" y="138"/>
                </a:cxn>
                <a:cxn ang="0">
                  <a:pos x="182" y="12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182" y="80"/>
                </a:cxn>
                <a:cxn ang="0">
                  <a:pos x="178" y="62"/>
                </a:cxn>
                <a:cxn ang="0">
                  <a:pos x="168" y="44"/>
                </a:cxn>
                <a:cxn ang="0">
                  <a:pos x="156" y="30"/>
                </a:cxn>
                <a:cxn ang="0">
                  <a:pos x="142" y="18"/>
                </a:cxn>
                <a:cxn ang="0">
                  <a:pos x="124" y="8"/>
                </a:cxn>
                <a:cxn ang="0">
                  <a:pos x="106" y="2"/>
                </a:cxn>
                <a:cxn ang="0">
                  <a:pos x="86" y="0"/>
                </a:cxn>
                <a:cxn ang="0">
                  <a:pos x="86" y="0"/>
                </a:cxn>
                <a:cxn ang="0">
                  <a:pos x="72" y="2"/>
                </a:cxn>
                <a:cxn ang="0">
                  <a:pos x="60" y="4"/>
                </a:cxn>
                <a:cxn ang="0">
                  <a:pos x="46" y="8"/>
                </a:cxn>
                <a:cxn ang="0">
                  <a:pos x="36" y="14"/>
                </a:cxn>
                <a:cxn ang="0">
                  <a:pos x="24" y="22"/>
                </a:cxn>
                <a:cxn ang="0">
                  <a:pos x="14" y="30"/>
                </a:cxn>
                <a:cxn ang="0">
                  <a:pos x="6" y="40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14" y="60"/>
                </a:cxn>
                <a:cxn ang="0">
                  <a:pos x="26" y="70"/>
                </a:cxn>
                <a:cxn ang="0">
                  <a:pos x="38" y="82"/>
                </a:cxn>
                <a:cxn ang="0">
                  <a:pos x="46" y="96"/>
                </a:cxn>
                <a:cxn ang="0">
                  <a:pos x="54" y="110"/>
                </a:cxn>
                <a:cxn ang="0">
                  <a:pos x="60" y="126"/>
                </a:cxn>
                <a:cxn ang="0">
                  <a:pos x="64" y="144"/>
                </a:cxn>
                <a:cxn ang="0">
                  <a:pos x="66" y="160"/>
                </a:cxn>
                <a:cxn ang="0">
                  <a:pos x="66" y="160"/>
                </a:cxn>
              </a:cxnLst>
              <a:rect l="0" t="0" r="r" b="b"/>
              <a:pathLst>
                <a:path w="184" h="198">
                  <a:moveTo>
                    <a:pt x="66" y="160"/>
                  </a:moveTo>
                  <a:lnTo>
                    <a:pt x="66" y="160"/>
                  </a:lnTo>
                  <a:lnTo>
                    <a:pt x="64" y="178"/>
                  </a:lnTo>
                  <a:lnTo>
                    <a:pt x="60" y="196"/>
                  </a:lnTo>
                  <a:lnTo>
                    <a:pt x="60" y="196"/>
                  </a:lnTo>
                  <a:lnTo>
                    <a:pt x="72" y="198"/>
                  </a:lnTo>
                  <a:lnTo>
                    <a:pt x="86" y="198"/>
                  </a:lnTo>
                  <a:lnTo>
                    <a:pt x="86" y="198"/>
                  </a:lnTo>
                  <a:lnTo>
                    <a:pt x="106" y="196"/>
                  </a:lnTo>
                  <a:lnTo>
                    <a:pt x="124" y="190"/>
                  </a:lnTo>
                  <a:lnTo>
                    <a:pt x="142" y="182"/>
                  </a:lnTo>
                  <a:lnTo>
                    <a:pt x="156" y="170"/>
                  </a:lnTo>
                  <a:lnTo>
                    <a:pt x="168" y="156"/>
                  </a:lnTo>
                  <a:lnTo>
                    <a:pt x="178" y="138"/>
                  </a:lnTo>
                  <a:lnTo>
                    <a:pt x="182" y="120"/>
                  </a:lnTo>
                  <a:lnTo>
                    <a:pt x="184" y="100"/>
                  </a:lnTo>
                  <a:lnTo>
                    <a:pt x="184" y="100"/>
                  </a:lnTo>
                  <a:lnTo>
                    <a:pt x="182" y="80"/>
                  </a:lnTo>
                  <a:lnTo>
                    <a:pt x="178" y="62"/>
                  </a:lnTo>
                  <a:lnTo>
                    <a:pt x="168" y="44"/>
                  </a:lnTo>
                  <a:lnTo>
                    <a:pt x="156" y="30"/>
                  </a:lnTo>
                  <a:lnTo>
                    <a:pt x="142" y="18"/>
                  </a:lnTo>
                  <a:lnTo>
                    <a:pt x="124" y="8"/>
                  </a:lnTo>
                  <a:lnTo>
                    <a:pt x="106" y="2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72" y="2"/>
                  </a:lnTo>
                  <a:lnTo>
                    <a:pt x="60" y="4"/>
                  </a:lnTo>
                  <a:lnTo>
                    <a:pt x="46" y="8"/>
                  </a:lnTo>
                  <a:lnTo>
                    <a:pt x="36" y="14"/>
                  </a:lnTo>
                  <a:lnTo>
                    <a:pt x="24" y="22"/>
                  </a:lnTo>
                  <a:lnTo>
                    <a:pt x="14" y="30"/>
                  </a:lnTo>
                  <a:lnTo>
                    <a:pt x="6" y="40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14" y="60"/>
                  </a:lnTo>
                  <a:lnTo>
                    <a:pt x="26" y="70"/>
                  </a:lnTo>
                  <a:lnTo>
                    <a:pt x="38" y="82"/>
                  </a:lnTo>
                  <a:lnTo>
                    <a:pt x="46" y="96"/>
                  </a:lnTo>
                  <a:lnTo>
                    <a:pt x="54" y="110"/>
                  </a:lnTo>
                  <a:lnTo>
                    <a:pt x="60" y="126"/>
                  </a:lnTo>
                  <a:lnTo>
                    <a:pt x="64" y="144"/>
                  </a:lnTo>
                  <a:lnTo>
                    <a:pt x="66" y="160"/>
                  </a:lnTo>
                  <a:lnTo>
                    <a:pt x="66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  <a:noAutofit/>
            </a:bodyPr>
            <a:lstStyle/>
            <a:p>
              <a:pPr indent="-179972" algn="ctr" defTabSz="685617" fontAlgn="ctr">
                <a:buFont typeface="Arial" panose="020B0604020202020204" pitchFamily="34" charset="0"/>
                <a:buChar char="•"/>
              </a:pPr>
              <a:endParaRPr lang="zh-CN" altLang="en-US" sz="2800" ker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10704240" y="2397157"/>
              <a:ext cx="375998" cy="315231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16" y="1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16" y="36"/>
                </a:cxn>
                <a:cxn ang="0">
                  <a:pos x="30" y="42"/>
                </a:cxn>
                <a:cxn ang="0">
                  <a:pos x="44" y="48"/>
                </a:cxn>
                <a:cxn ang="0">
                  <a:pos x="56" y="58"/>
                </a:cxn>
                <a:cxn ang="0">
                  <a:pos x="64" y="70"/>
                </a:cxn>
                <a:cxn ang="0">
                  <a:pos x="72" y="84"/>
                </a:cxn>
                <a:cxn ang="0">
                  <a:pos x="76" y="98"/>
                </a:cxn>
                <a:cxn ang="0">
                  <a:pos x="78" y="114"/>
                </a:cxn>
                <a:cxn ang="0">
                  <a:pos x="78" y="166"/>
                </a:cxn>
                <a:cxn ang="0">
                  <a:pos x="198" y="166"/>
                </a:cxn>
                <a:cxn ang="0">
                  <a:pos x="198" y="52"/>
                </a:cxn>
                <a:cxn ang="0">
                  <a:pos x="198" y="52"/>
                </a:cxn>
                <a:cxn ang="0">
                  <a:pos x="196" y="42"/>
                </a:cxn>
                <a:cxn ang="0">
                  <a:pos x="194" y="32"/>
                </a:cxn>
                <a:cxn ang="0">
                  <a:pos x="188" y="22"/>
                </a:cxn>
                <a:cxn ang="0">
                  <a:pos x="182" y="14"/>
                </a:cxn>
                <a:cxn ang="0">
                  <a:pos x="174" y="8"/>
                </a:cxn>
                <a:cxn ang="0">
                  <a:pos x="166" y="4"/>
                </a:cxn>
                <a:cxn ang="0">
                  <a:pos x="156" y="0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198" h="166">
                  <a:moveTo>
                    <a:pt x="144" y="0"/>
                  </a:moveTo>
                  <a:lnTo>
                    <a:pt x="28" y="0"/>
                  </a:lnTo>
                  <a:lnTo>
                    <a:pt x="28" y="0"/>
                  </a:lnTo>
                  <a:lnTo>
                    <a:pt x="16" y="1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16" y="36"/>
                  </a:lnTo>
                  <a:lnTo>
                    <a:pt x="30" y="42"/>
                  </a:lnTo>
                  <a:lnTo>
                    <a:pt x="44" y="48"/>
                  </a:lnTo>
                  <a:lnTo>
                    <a:pt x="56" y="58"/>
                  </a:lnTo>
                  <a:lnTo>
                    <a:pt x="64" y="70"/>
                  </a:lnTo>
                  <a:lnTo>
                    <a:pt x="72" y="84"/>
                  </a:lnTo>
                  <a:lnTo>
                    <a:pt x="76" y="98"/>
                  </a:lnTo>
                  <a:lnTo>
                    <a:pt x="78" y="114"/>
                  </a:lnTo>
                  <a:lnTo>
                    <a:pt x="78" y="166"/>
                  </a:lnTo>
                  <a:lnTo>
                    <a:pt x="198" y="166"/>
                  </a:lnTo>
                  <a:lnTo>
                    <a:pt x="198" y="52"/>
                  </a:lnTo>
                  <a:lnTo>
                    <a:pt x="198" y="52"/>
                  </a:lnTo>
                  <a:lnTo>
                    <a:pt x="196" y="42"/>
                  </a:lnTo>
                  <a:lnTo>
                    <a:pt x="194" y="32"/>
                  </a:lnTo>
                  <a:lnTo>
                    <a:pt x="188" y="22"/>
                  </a:lnTo>
                  <a:lnTo>
                    <a:pt x="182" y="14"/>
                  </a:lnTo>
                  <a:lnTo>
                    <a:pt x="174" y="8"/>
                  </a:lnTo>
                  <a:lnTo>
                    <a:pt x="166" y="4"/>
                  </a:lnTo>
                  <a:lnTo>
                    <a:pt x="156" y="0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  <a:noAutofit/>
            </a:bodyPr>
            <a:lstStyle/>
            <a:p>
              <a:pPr indent="-179972" algn="ctr" defTabSz="685617" fontAlgn="ctr">
                <a:buFont typeface="Arial" panose="020B0604020202020204" pitchFamily="34" charset="0"/>
                <a:buChar char="•"/>
              </a:pPr>
              <a:endParaRPr lang="zh-CN" altLang="en-US" sz="2800" kern="0"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9" name="Freeform 143"/>
          <p:cNvSpPr>
            <a:spLocks noEditPoints="1"/>
          </p:cNvSpPr>
          <p:nvPr/>
        </p:nvSpPr>
        <p:spPr bwMode="auto">
          <a:xfrm>
            <a:off x="745278" y="1900635"/>
            <a:ext cx="333787" cy="308283"/>
          </a:xfrm>
          <a:custGeom>
            <a:avLst/>
            <a:gdLst/>
            <a:ahLst/>
            <a:cxnLst>
              <a:cxn ang="0">
                <a:pos x="3256" y="3251"/>
              </a:cxn>
              <a:cxn ang="0">
                <a:pos x="2068" y="3339"/>
              </a:cxn>
              <a:cxn ang="0">
                <a:pos x="1540" y="3778"/>
              </a:cxn>
              <a:cxn ang="0">
                <a:pos x="1320" y="4437"/>
              </a:cxn>
              <a:cxn ang="0">
                <a:pos x="1364" y="11643"/>
              </a:cxn>
              <a:cxn ang="0">
                <a:pos x="1672" y="12126"/>
              </a:cxn>
              <a:cxn ang="0">
                <a:pos x="2200" y="12390"/>
              </a:cxn>
              <a:cxn ang="0">
                <a:pos x="16412" y="15158"/>
              </a:cxn>
              <a:cxn ang="0">
                <a:pos x="14300" y="12346"/>
              </a:cxn>
              <a:cxn ang="0">
                <a:pos x="14784" y="11995"/>
              </a:cxn>
              <a:cxn ang="0">
                <a:pos x="15004" y="11468"/>
              </a:cxn>
              <a:cxn ang="0">
                <a:pos x="15004" y="4218"/>
              </a:cxn>
              <a:cxn ang="0">
                <a:pos x="14696" y="3602"/>
              </a:cxn>
              <a:cxn ang="0">
                <a:pos x="14080" y="3251"/>
              </a:cxn>
              <a:cxn ang="0">
                <a:pos x="13112" y="4525"/>
              </a:cxn>
              <a:cxn ang="0">
                <a:pos x="2464" y="11424"/>
              </a:cxn>
              <a:cxn ang="0">
                <a:pos x="9328" y="791"/>
              </a:cxn>
              <a:cxn ang="0">
                <a:pos x="9900" y="1098"/>
              </a:cxn>
              <a:cxn ang="0">
                <a:pos x="6204" y="1977"/>
              </a:cxn>
              <a:cxn ang="0">
                <a:pos x="5852" y="2328"/>
              </a:cxn>
              <a:cxn ang="0">
                <a:pos x="5368" y="8129"/>
              </a:cxn>
              <a:cxn ang="0">
                <a:pos x="11660" y="3999"/>
              </a:cxn>
              <a:cxn ang="0">
                <a:pos x="8580" y="4394"/>
              </a:cxn>
              <a:cxn ang="0">
                <a:pos x="12012" y="2944"/>
              </a:cxn>
              <a:cxn ang="0">
                <a:pos x="12364" y="3471"/>
              </a:cxn>
              <a:cxn ang="0">
                <a:pos x="12188" y="9534"/>
              </a:cxn>
              <a:cxn ang="0">
                <a:pos x="7832" y="10282"/>
              </a:cxn>
              <a:cxn ang="0">
                <a:pos x="7260" y="3163"/>
              </a:cxn>
              <a:cxn ang="0">
                <a:pos x="7436" y="3471"/>
              </a:cxn>
              <a:cxn ang="0">
                <a:pos x="7436" y="10237"/>
              </a:cxn>
              <a:cxn ang="0">
                <a:pos x="7260" y="10325"/>
              </a:cxn>
              <a:cxn ang="0">
                <a:pos x="6424" y="9710"/>
              </a:cxn>
              <a:cxn ang="0">
                <a:pos x="6380" y="2900"/>
              </a:cxn>
              <a:cxn ang="0">
                <a:pos x="6468" y="2680"/>
              </a:cxn>
              <a:cxn ang="0">
                <a:pos x="7480" y="2856"/>
              </a:cxn>
              <a:cxn ang="0">
                <a:pos x="11220" y="2285"/>
              </a:cxn>
              <a:cxn ang="0">
                <a:pos x="10735" y="2153"/>
              </a:cxn>
              <a:cxn ang="0">
                <a:pos x="4841" y="1011"/>
              </a:cxn>
              <a:cxn ang="0">
                <a:pos x="5016" y="1318"/>
              </a:cxn>
              <a:cxn ang="0">
                <a:pos x="5016" y="8129"/>
              </a:cxn>
              <a:cxn ang="0">
                <a:pos x="4841" y="8173"/>
              </a:cxn>
              <a:cxn ang="0">
                <a:pos x="3960" y="7557"/>
              </a:cxn>
              <a:cxn ang="0">
                <a:pos x="3916" y="747"/>
              </a:cxn>
              <a:cxn ang="0">
                <a:pos x="4048" y="572"/>
              </a:cxn>
              <a:cxn ang="0">
                <a:pos x="5016" y="747"/>
              </a:cxn>
              <a:cxn ang="0">
                <a:pos x="8756" y="132"/>
              </a:cxn>
              <a:cxn ang="0">
                <a:pos x="8272" y="0"/>
              </a:cxn>
              <a:cxn ang="0">
                <a:pos x="9064" y="13268"/>
              </a:cxn>
              <a:cxn ang="0">
                <a:pos x="7304" y="13268"/>
              </a:cxn>
            </a:cxnLst>
            <a:rect l="0" t="0" r="r" b="b"/>
            <a:pathLst>
              <a:path w="16412" h="15158">
                <a:moveTo>
                  <a:pt x="2464" y="4525"/>
                </a:moveTo>
                <a:lnTo>
                  <a:pt x="3256" y="4525"/>
                </a:lnTo>
                <a:lnTo>
                  <a:pt x="3256" y="3251"/>
                </a:lnTo>
                <a:lnTo>
                  <a:pt x="2508" y="3251"/>
                </a:lnTo>
                <a:lnTo>
                  <a:pt x="2288" y="3251"/>
                </a:lnTo>
                <a:lnTo>
                  <a:pt x="2068" y="3339"/>
                </a:lnTo>
                <a:lnTo>
                  <a:pt x="1848" y="3427"/>
                </a:lnTo>
                <a:lnTo>
                  <a:pt x="1672" y="3602"/>
                </a:lnTo>
                <a:lnTo>
                  <a:pt x="1540" y="3778"/>
                </a:lnTo>
                <a:lnTo>
                  <a:pt x="1408" y="3955"/>
                </a:lnTo>
                <a:lnTo>
                  <a:pt x="1320" y="4218"/>
                </a:lnTo>
                <a:lnTo>
                  <a:pt x="1320" y="4437"/>
                </a:lnTo>
                <a:lnTo>
                  <a:pt x="1320" y="11247"/>
                </a:lnTo>
                <a:lnTo>
                  <a:pt x="1320" y="11424"/>
                </a:lnTo>
                <a:lnTo>
                  <a:pt x="1364" y="11643"/>
                </a:lnTo>
                <a:lnTo>
                  <a:pt x="1452" y="11819"/>
                </a:lnTo>
                <a:lnTo>
                  <a:pt x="1584" y="11951"/>
                </a:lnTo>
                <a:lnTo>
                  <a:pt x="1672" y="12126"/>
                </a:lnTo>
                <a:lnTo>
                  <a:pt x="1848" y="12214"/>
                </a:lnTo>
                <a:lnTo>
                  <a:pt x="2024" y="12346"/>
                </a:lnTo>
                <a:lnTo>
                  <a:pt x="2200" y="12390"/>
                </a:lnTo>
                <a:lnTo>
                  <a:pt x="0" y="14103"/>
                </a:lnTo>
                <a:lnTo>
                  <a:pt x="0" y="15158"/>
                </a:lnTo>
                <a:lnTo>
                  <a:pt x="16412" y="15158"/>
                </a:lnTo>
                <a:lnTo>
                  <a:pt x="16412" y="14103"/>
                </a:lnTo>
                <a:lnTo>
                  <a:pt x="14080" y="12433"/>
                </a:lnTo>
                <a:lnTo>
                  <a:pt x="14300" y="12346"/>
                </a:lnTo>
                <a:lnTo>
                  <a:pt x="14476" y="12258"/>
                </a:lnTo>
                <a:lnTo>
                  <a:pt x="14608" y="12126"/>
                </a:lnTo>
                <a:lnTo>
                  <a:pt x="14784" y="11995"/>
                </a:lnTo>
                <a:lnTo>
                  <a:pt x="14872" y="11819"/>
                </a:lnTo>
                <a:lnTo>
                  <a:pt x="14960" y="11643"/>
                </a:lnTo>
                <a:lnTo>
                  <a:pt x="15004" y="11468"/>
                </a:lnTo>
                <a:lnTo>
                  <a:pt x="15048" y="11247"/>
                </a:lnTo>
                <a:lnTo>
                  <a:pt x="15048" y="4437"/>
                </a:lnTo>
                <a:lnTo>
                  <a:pt x="15004" y="4218"/>
                </a:lnTo>
                <a:lnTo>
                  <a:pt x="14960" y="3955"/>
                </a:lnTo>
                <a:lnTo>
                  <a:pt x="14828" y="3778"/>
                </a:lnTo>
                <a:lnTo>
                  <a:pt x="14696" y="3602"/>
                </a:lnTo>
                <a:lnTo>
                  <a:pt x="14519" y="3427"/>
                </a:lnTo>
                <a:lnTo>
                  <a:pt x="14300" y="3339"/>
                </a:lnTo>
                <a:lnTo>
                  <a:pt x="14080" y="3251"/>
                </a:lnTo>
                <a:lnTo>
                  <a:pt x="13816" y="3251"/>
                </a:lnTo>
                <a:lnTo>
                  <a:pt x="13112" y="3251"/>
                </a:lnTo>
                <a:lnTo>
                  <a:pt x="13112" y="4525"/>
                </a:lnTo>
                <a:lnTo>
                  <a:pt x="13860" y="4525"/>
                </a:lnTo>
                <a:lnTo>
                  <a:pt x="13860" y="11424"/>
                </a:lnTo>
                <a:lnTo>
                  <a:pt x="2464" y="11424"/>
                </a:lnTo>
                <a:lnTo>
                  <a:pt x="2464" y="4525"/>
                </a:lnTo>
                <a:close/>
                <a:moveTo>
                  <a:pt x="5368" y="1318"/>
                </a:moveTo>
                <a:lnTo>
                  <a:pt x="9328" y="791"/>
                </a:lnTo>
                <a:lnTo>
                  <a:pt x="9548" y="835"/>
                </a:lnTo>
                <a:lnTo>
                  <a:pt x="9768" y="923"/>
                </a:lnTo>
                <a:lnTo>
                  <a:pt x="9900" y="1098"/>
                </a:lnTo>
                <a:lnTo>
                  <a:pt x="9944" y="1318"/>
                </a:lnTo>
                <a:lnTo>
                  <a:pt x="9944" y="1493"/>
                </a:lnTo>
                <a:lnTo>
                  <a:pt x="6204" y="1977"/>
                </a:lnTo>
                <a:lnTo>
                  <a:pt x="6028" y="2021"/>
                </a:lnTo>
                <a:lnTo>
                  <a:pt x="5896" y="2153"/>
                </a:lnTo>
                <a:lnTo>
                  <a:pt x="5852" y="2328"/>
                </a:lnTo>
                <a:lnTo>
                  <a:pt x="5808" y="2548"/>
                </a:lnTo>
                <a:lnTo>
                  <a:pt x="5808" y="8040"/>
                </a:lnTo>
                <a:lnTo>
                  <a:pt x="5368" y="8129"/>
                </a:lnTo>
                <a:lnTo>
                  <a:pt x="5368" y="1318"/>
                </a:lnTo>
                <a:close/>
                <a:moveTo>
                  <a:pt x="8580" y="4394"/>
                </a:moveTo>
                <a:lnTo>
                  <a:pt x="11660" y="3999"/>
                </a:lnTo>
                <a:lnTo>
                  <a:pt x="11660" y="5360"/>
                </a:lnTo>
                <a:lnTo>
                  <a:pt x="8580" y="5755"/>
                </a:lnTo>
                <a:lnTo>
                  <a:pt x="8580" y="4394"/>
                </a:lnTo>
                <a:close/>
                <a:moveTo>
                  <a:pt x="7832" y="3471"/>
                </a:moveTo>
                <a:lnTo>
                  <a:pt x="11748" y="2944"/>
                </a:lnTo>
                <a:lnTo>
                  <a:pt x="12012" y="2944"/>
                </a:lnTo>
                <a:lnTo>
                  <a:pt x="12188" y="3076"/>
                </a:lnTo>
                <a:lnTo>
                  <a:pt x="12320" y="3251"/>
                </a:lnTo>
                <a:lnTo>
                  <a:pt x="12364" y="3471"/>
                </a:lnTo>
                <a:lnTo>
                  <a:pt x="12364" y="9094"/>
                </a:lnTo>
                <a:lnTo>
                  <a:pt x="12320" y="9315"/>
                </a:lnTo>
                <a:lnTo>
                  <a:pt x="12188" y="9534"/>
                </a:lnTo>
                <a:lnTo>
                  <a:pt x="12012" y="9666"/>
                </a:lnTo>
                <a:lnTo>
                  <a:pt x="11748" y="9754"/>
                </a:lnTo>
                <a:lnTo>
                  <a:pt x="7832" y="10282"/>
                </a:lnTo>
                <a:lnTo>
                  <a:pt x="7832" y="3471"/>
                </a:lnTo>
                <a:close/>
                <a:moveTo>
                  <a:pt x="6556" y="2725"/>
                </a:moveTo>
                <a:lnTo>
                  <a:pt x="7260" y="3163"/>
                </a:lnTo>
                <a:lnTo>
                  <a:pt x="7348" y="3251"/>
                </a:lnTo>
                <a:lnTo>
                  <a:pt x="7392" y="3339"/>
                </a:lnTo>
                <a:lnTo>
                  <a:pt x="7436" y="3471"/>
                </a:lnTo>
                <a:lnTo>
                  <a:pt x="7480" y="3602"/>
                </a:lnTo>
                <a:lnTo>
                  <a:pt x="7480" y="10149"/>
                </a:lnTo>
                <a:lnTo>
                  <a:pt x="7436" y="10237"/>
                </a:lnTo>
                <a:lnTo>
                  <a:pt x="7392" y="10325"/>
                </a:lnTo>
                <a:lnTo>
                  <a:pt x="7348" y="10369"/>
                </a:lnTo>
                <a:lnTo>
                  <a:pt x="7260" y="10325"/>
                </a:lnTo>
                <a:lnTo>
                  <a:pt x="6556" y="9886"/>
                </a:lnTo>
                <a:lnTo>
                  <a:pt x="6468" y="9798"/>
                </a:lnTo>
                <a:lnTo>
                  <a:pt x="6424" y="9710"/>
                </a:lnTo>
                <a:lnTo>
                  <a:pt x="6380" y="9578"/>
                </a:lnTo>
                <a:lnTo>
                  <a:pt x="6380" y="9447"/>
                </a:lnTo>
                <a:lnTo>
                  <a:pt x="6380" y="2900"/>
                </a:lnTo>
                <a:lnTo>
                  <a:pt x="6380" y="2812"/>
                </a:lnTo>
                <a:lnTo>
                  <a:pt x="6424" y="2725"/>
                </a:lnTo>
                <a:lnTo>
                  <a:pt x="6468" y="2680"/>
                </a:lnTo>
                <a:lnTo>
                  <a:pt x="6556" y="2725"/>
                </a:lnTo>
                <a:close/>
                <a:moveTo>
                  <a:pt x="7040" y="2592"/>
                </a:moveTo>
                <a:lnTo>
                  <a:pt x="7480" y="2856"/>
                </a:lnTo>
                <a:lnTo>
                  <a:pt x="7524" y="2900"/>
                </a:lnTo>
                <a:lnTo>
                  <a:pt x="11308" y="2416"/>
                </a:lnTo>
                <a:lnTo>
                  <a:pt x="11220" y="2285"/>
                </a:lnTo>
                <a:lnTo>
                  <a:pt x="11088" y="2197"/>
                </a:lnTo>
                <a:lnTo>
                  <a:pt x="10912" y="2153"/>
                </a:lnTo>
                <a:lnTo>
                  <a:pt x="10735" y="2153"/>
                </a:lnTo>
                <a:lnTo>
                  <a:pt x="7040" y="2592"/>
                </a:lnTo>
                <a:close/>
                <a:moveTo>
                  <a:pt x="4092" y="572"/>
                </a:moveTo>
                <a:lnTo>
                  <a:pt x="4841" y="1011"/>
                </a:lnTo>
                <a:lnTo>
                  <a:pt x="4884" y="1098"/>
                </a:lnTo>
                <a:lnTo>
                  <a:pt x="4972" y="1186"/>
                </a:lnTo>
                <a:lnTo>
                  <a:pt x="5016" y="1318"/>
                </a:lnTo>
                <a:lnTo>
                  <a:pt x="5016" y="1450"/>
                </a:lnTo>
                <a:lnTo>
                  <a:pt x="5016" y="7996"/>
                </a:lnTo>
                <a:lnTo>
                  <a:pt x="5016" y="8129"/>
                </a:lnTo>
                <a:lnTo>
                  <a:pt x="4972" y="8173"/>
                </a:lnTo>
                <a:lnTo>
                  <a:pt x="4884" y="8217"/>
                </a:lnTo>
                <a:lnTo>
                  <a:pt x="4841" y="8173"/>
                </a:lnTo>
                <a:lnTo>
                  <a:pt x="4092" y="7733"/>
                </a:lnTo>
                <a:lnTo>
                  <a:pt x="4048" y="7645"/>
                </a:lnTo>
                <a:lnTo>
                  <a:pt x="3960" y="7557"/>
                </a:lnTo>
                <a:lnTo>
                  <a:pt x="3916" y="7425"/>
                </a:lnTo>
                <a:lnTo>
                  <a:pt x="3916" y="7294"/>
                </a:lnTo>
                <a:lnTo>
                  <a:pt x="3916" y="747"/>
                </a:lnTo>
                <a:lnTo>
                  <a:pt x="3916" y="659"/>
                </a:lnTo>
                <a:lnTo>
                  <a:pt x="3960" y="572"/>
                </a:lnTo>
                <a:lnTo>
                  <a:pt x="4048" y="572"/>
                </a:lnTo>
                <a:lnTo>
                  <a:pt x="4092" y="572"/>
                </a:lnTo>
                <a:close/>
                <a:moveTo>
                  <a:pt x="4620" y="483"/>
                </a:moveTo>
                <a:lnTo>
                  <a:pt x="5016" y="747"/>
                </a:lnTo>
                <a:lnTo>
                  <a:pt x="5104" y="791"/>
                </a:lnTo>
                <a:lnTo>
                  <a:pt x="8888" y="307"/>
                </a:lnTo>
                <a:lnTo>
                  <a:pt x="8756" y="132"/>
                </a:lnTo>
                <a:lnTo>
                  <a:pt x="8625" y="44"/>
                </a:lnTo>
                <a:lnTo>
                  <a:pt x="8492" y="0"/>
                </a:lnTo>
                <a:lnTo>
                  <a:pt x="8272" y="0"/>
                </a:lnTo>
                <a:lnTo>
                  <a:pt x="4620" y="483"/>
                </a:lnTo>
                <a:close/>
                <a:moveTo>
                  <a:pt x="7304" y="13268"/>
                </a:moveTo>
                <a:lnTo>
                  <a:pt x="9064" y="13268"/>
                </a:lnTo>
                <a:lnTo>
                  <a:pt x="9636" y="14279"/>
                </a:lnTo>
                <a:lnTo>
                  <a:pt x="6776" y="14279"/>
                </a:lnTo>
                <a:lnTo>
                  <a:pt x="7304" y="132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  <p:txBody>
          <a:bodyPr vert="horz" wrap="square" lIns="68562" tIns="34281" rIns="68562" bIns="34281" numCol="1" anchor="t" anchorCtr="0" compatLnSpc="1">
            <a:prstTxWarp prst="textNoShape">
              <a:avLst/>
            </a:prstTxWarp>
            <a:noAutofit/>
          </a:bodyPr>
          <a:lstStyle/>
          <a:p>
            <a:pPr indent="-179972" algn="ctr" defTabSz="685617" fontAlgn="ctr">
              <a:buFont typeface="Arial" panose="020B0604020202020204" pitchFamily="34" charset="0"/>
              <a:buChar char="•"/>
              <a:defRPr/>
            </a:pPr>
            <a:endParaRPr lang="zh-CN" altLang="en-US" sz="2800" kern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20" name="组合 37"/>
          <p:cNvGrpSpPr/>
          <p:nvPr/>
        </p:nvGrpSpPr>
        <p:grpSpPr>
          <a:xfrm>
            <a:off x="8392218" y="1906527"/>
            <a:ext cx="417026" cy="283728"/>
            <a:chOff x="1705099" y="2530053"/>
            <a:chExt cx="2279546" cy="1320750"/>
          </a:xfrm>
          <a:solidFill>
            <a:schemeClr val="bg1"/>
          </a:solidFill>
        </p:grpSpPr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1705099" y="2530053"/>
              <a:ext cx="1349295" cy="1306067"/>
            </a:xfrm>
            <a:custGeom>
              <a:avLst/>
              <a:gdLst/>
              <a:ahLst/>
              <a:cxnLst>
                <a:cxn ang="0">
                  <a:pos x="12772" y="618"/>
                </a:cxn>
                <a:cxn ang="0">
                  <a:pos x="0" y="15651"/>
                </a:cxn>
                <a:cxn ang="0">
                  <a:pos x="1941" y="4867"/>
                </a:cxn>
                <a:cxn ang="0">
                  <a:pos x="5964" y="4867"/>
                </a:cxn>
                <a:cxn ang="0">
                  <a:pos x="7512" y="618"/>
                </a:cxn>
                <a:cxn ang="0">
                  <a:pos x="1277" y="12419"/>
                </a:cxn>
                <a:cxn ang="0">
                  <a:pos x="5523" y="7916"/>
                </a:cxn>
                <a:cxn ang="0">
                  <a:pos x="4108" y="7916"/>
                </a:cxn>
                <a:cxn ang="0">
                  <a:pos x="2692" y="7916"/>
                </a:cxn>
                <a:cxn ang="0">
                  <a:pos x="1277" y="7916"/>
                </a:cxn>
                <a:cxn ang="0">
                  <a:pos x="5523" y="9417"/>
                </a:cxn>
                <a:cxn ang="0">
                  <a:pos x="4108" y="9417"/>
                </a:cxn>
                <a:cxn ang="0">
                  <a:pos x="2692" y="9417"/>
                </a:cxn>
                <a:cxn ang="0">
                  <a:pos x="1277" y="9417"/>
                </a:cxn>
                <a:cxn ang="0">
                  <a:pos x="5523" y="10919"/>
                </a:cxn>
                <a:cxn ang="0">
                  <a:pos x="4108" y="10919"/>
                </a:cxn>
                <a:cxn ang="0">
                  <a:pos x="2692" y="10919"/>
                </a:cxn>
                <a:cxn ang="0">
                  <a:pos x="1277" y="10919"/>
                </a:cxn>
                <a:cxn ang="0">
                  <a:pos x="5523" y="12419"/>
                </a:cxn>
                <a:cxn ang="0">
                  <a:pos x="4108" y="12419"/>
                </a:cxn>
                <a:cxn ang="0">
                  <a:pos x="2692" y="12419"/>
                </a:cxn>
                <a:cxn ang="0">
                  <a:pos x="8086" y="1911"/>
                </a:cxn>
                <a:cxn ang="0">
                  <a:pos x="8086" y="12419"/>
                </a:cxn>
                <a:cxn ang="0">
                  <a:pos x="9500" y="12419"/>
                </a:cxn>
                <a:cxn ang="0">
                  <a:pos x="10915" y="12419"/>
                </a:cxn>
                <a:cxn ang="0">
                  <a:pos x="12331" y="12419"/>
                </a:cxn>
                <a:cxn ang="0">
                  <a:pos x="8086" y="10919"/>
                </a:cxn>
                <a:cxn ang="0">
                  <a:pos x="9500" y="10919"/>
                </a:cxn>
                <a:cxn ang="0">
                  <a:pos x="10915" y="10919"/>
                </a:cxn>
                <a:cxn ang="0">
                  <a:pos x="12331" y="10919"/>
                </a:cxn>
                <a:cxn ang="0">
                  <a:pos x="8086" y="9417"/>
                </a:cxn>
                <a:cxn ang="0">
                  <a:pos x="9500" y="9417"/>
                </a:cxn>
                <a:cxn ang="0">
                  <a:pos x="10915" y="9417"/>
                </a:cxn>
                <a:cxn ang="0">
                  <a:pos x="12331" y="9417"/>
                </a:cxn>
                <a:cxn ang="0">
                  <a:pos x="8086" y="7916"/>
                </a:cxn>
                <a:cxn ang="0">
                  <a:pos x="9500" y="7916"/>
                </a:cxn>
                <a:cxn ang="0">
                  <a:pos x="10915" y="7916"/>
                </a:cxn>
                <a:cxn ang="0">
                  <a:pos x="12331" y="7916"/>
                </a:cxn>
                <a:cxn ang="0">
                  <a:pos x="8086" y="6414"/>
                </a:cxn>
                <a:cxn ang="0">
                  <a:pos x="9500" y="6414"/>
                </a:cxn>
                <a:cxn ang="0">
                  <a:pos x="10915" y="6414"/>
                </a:cxn>
                <a:cxn ang="0">
                  <a:pos x="12331" y="6414"/>
                </a:cxn>
                <a:cxn ang="0">
                  <a:pos x="8086" y="4914"/>
                </a:cxn>
                <a:cxn ang="0">
                  <a:pos x="9500" y="4914"/>
                </a:cxn>
                <a:cxn ang="0">
                  <a:pos x="10915" y="4914"/>
                </a:cxn>
                <a:cxn ang="0">
                  <a:pos x="12331" y="4914"/>
                </a:cxn>
                <a:cxn ang="0">
                  <a:pos x="8086" y="3413"/>
                </a:cxn>
                <a:cxn ang="0">
                  <a:pos x="9500" y="3413"/>
                </a:cxn>
                <a:cxn ang="0">
                  <a:pos x="10915" y="3413"/>
                </a:cxn>
                <a:cxn ang="0">
                  <a:pos x="9500" y="1911"/>
                </a:cxn>
                <a:cxn ang="0">
                  <a:pos x="10915" y="1911"/>
                </a:cxn>
                <a:cxn ang="0">
                  <a:pos x="12331" y="1911"/>
                </a:cxn>
                <a:cxn ang="0">
                  <a:pos x="12331" y="3413"/>
                </a:cxn>
              </a:cxnLst>
              <a:rect l="0" t="0" r="r" b="b"/>
              <a:pathLst>
                <a:path w="16169" h="15651">
                  <a:moveTo>
                    <a:pt x="7512" y="618"/>
                  </a:moveTo>
                  <a:lnTo>
                    <a:pt x="8749" y="618"/>
                  </a:lnTo>
                  <a:lnTo>
                    <a:pt x="8749" y="0"/>
                  </a:lnTo>
                  <a:lnTo>
                    <a:pt x="12772" y="0"/>
                  </a:lnTo>
                  <a:lnTo>
                    <a:pt x="12772" y="618"/>
                  </a:lnTo>
                  <a:lnTo>
                    <a:pt x="14010" y="618"/>
                  </a:lnTo>
                  <a:lnTo>
                    <a:pt x="14010" y="13875"/>
                  </a:lnTo>
                  <a:lnTo>
                    <a:pt x="16169" y="13875"/>
                  </a:lnTo>
                  <a:lnTo>
                    <a:pt x="16169" y="15651"/>
                  </a:lnTo>
                  <a:lnTo>
                    <a:pt x="0" y="15651"/>
                  </a:lnTo>
                  <a:lnTo>
                    <a:pt x="0" y="13875"/>
                  </a:lnTo>
                  <a:lnTo>
                    <a:pt x="781" y="13875"/>
                  </a:lnTo>
                  <a:lnTo>
                    <a:pt x="781" y="6103"/>
                  </a:lnTo>
                  <a:lnTo>
                    <a:pt x="1941" y="6103"/>
                  </a:lnTo>
                  <a:lnTo>
                    <a:pt x="1941" y="4867"/>
                  </a:lnTo>
                  <a:lnTo>
                    <a:pt x="4469" y="4867"/>
                  </a:lnTo>
                  <a:lnTo>
                    <a:pt x="4469" y="2808"/>
                  </a:lnTo>
                  <a:lnTo>
                    <a:pt x="5088" y="2808"/>
                  </a:lnTo>
                  <a:lnTo>
                    <a:pt x="5088" y="4867"/>
                  </a:lnTo>
                  <a:lnTo>
                    <a:pt x="5964" y="4867"/>
                  </a:lnTo>
                  <a:lnTo>
                    <a:pt x="5964" y="6103"/>
                  </a:lnTo>
                  <a:lnTo>
                    <a:pt x="7124" y="6103"/>
                  </a:lnTo>
                  <a:lnTo>
                    <a:pt x="7124" y="13875"/>
                  </a:lnTo>
                  <a:lnTo>
                    <a:pt x="7512" y="13875"/>
                  </a:lnTo>
                  <a:lnTo>
                    <a:pt x="7512" y="618"/>
                  </a:lnTo>
                  <a:close/>
                  <a:moveTo>
                    <a:pt x="1277" y="12419"/>
                  </a:moveTo>
                  <a:lnTo>
                    <a:pt x="2383" y="12419"/>
                  </a:lnTo>
                  <a:lnTo>
                    <a:pt x="2383" y="13523"/>
                  </a:lnTo>
                  <a:lnTo>
                    <a:pt x="1277" y="13523"/>
                  </a:lnTo>
                  <a:lnTo>
                    <a:pt x="1277" y="12419"/>
                  </a:lnTo>
                  <a:close/>
                  <a:moveTo>
                    <a:pt x="5523" y="7916"/>
                  </a:moveTo>
                  <a:lnTo>
                    <a:pt x="6628" y="7916"/>
                  </a:lnTo>
                  <a:lnTo>
                    <a:pt x="6628" y="9020"/>
                  </a:lnTo>
                  <a:lnTo>
                    <a:pt x="5523" y="9020"/>
                  </a:lnTo>
                  <a:lnTo>
                    <a:pt x="5523" y="7916"/>
                  </a:lnTo>
                  <a:close/>
                  <a:moveTo>
                    <a:pt x="4108" y="7916"/>
                  </a:moveTo>
                  <a:lnTo>
                    <a:pt x="5213" y="7916"/>
                  </a:lnTo>
                  <a:lnTo>
                    <a:pt x="5213" y="9020"/>
                  </a:lnTo>
                  <a:lnTo>
                    <a:pt x="4108" y="9020"/>
                  </a:lnTo>
                  <a:lnTo>
                    <a:pt x="4108" y="7916"/>
                  </a:lnTo>
                  <a:close/>
                  <a:moveTo>
                    <a:pt x="2692" y="7916"/>
                  </a:moveTo>
                  <a:lnTo>
                    <a:pt x="3798" y="7916"/>
                  </a:lnTo>
                  <a:lnTo>
                    <a:pt x="3798" y="9020"/>
                  </a:lnTo>
                  <a:lnTo>
                    <a:pt x="2692" y="9020"/>
                  </a:lnTo>
                  <a:lnTo>
                    <a:pt x="2692" y="7916"/>
                  </a:lnTo>
                  <a:close/>
                  <a:moveTo>
                    <a:pt x="1277" y="7916"/>
                  </a:moveTo>
                  <a:lnTo>
                    <a:pt x="2383" y="7916"/>
                  </a:lnTo>
                  <a:lnTo>
                    <a:pt x="2383" y="9020"/>
                  </a:lnTo>
                  <a:lnTo>
                    <a:pt x="1277" y="9020"/>
                  </a:lnTo>
                  <a:lnTo>
                    <a:pt x="1277" y="7916"/>
                  </a:lnTo>
                  <a:close/>
                  <a:moveTo>
                    <a:pt x="5523" y="9417"/>
                  </a:moveTo>
                  <a:lnTo>
                    <a:pt x="6628" y="9417"/>
                  </a:lnTo>
                  <a:lnTo>
                    <a:pt x="6628" y="10521"/>
                  </a:lnTo>
                  <a:lnTo>
                    <a:pt x="5523" y="10521"/>
                  </a:lnTo>
                  <a:lnTo>
                    <a:pt x="5523" y="9417"/>
                  </a:lnTo>
                  <a:close/>
                  <a:moveTo>
                    <a:pt x="4108" y="9417"/>
                  </a:moveTo>
                  <a:lnTo>
                    <a:pt x="5213" y="9417"/>
                  </a:lnTo>
                  <a:lnTo>
                    <a:pt x="5213" y="10521"/>
                  </a:lnTo>
                  <a:lnTo>
                    <a:pt x="4108" y="10521"/>
                  </a:lnTo>
                  <a:lnTo>
                    <a:pt x="4108" y="9417"/>
                  </a:lnTo>
                  <a:close/>
                  <a:moveTo>
                    <a:pt x="2692" y="9417"/>
                  </a:moveTo>
                  <a:lnTo>
                    <a:pt x="3798" y="9417"/>
                  </a:lnTo>
                  <a:lnTo>
                    <a:pt x="3798" y="10521"/>
                  </a:lnTo>
                  <a:lnTo>
                    <a:pt x="2692" y="10521"/>
                  </a:lnTo>
                  <a:lnTo>
                    <a:pt x="2692" y="9417"/>
                  </a:lnTo>
                  <a:close/>
                  <a:moveTo>
                    <a:pt x="1277" y="9417"/>
                  </a:moveTo>
                  <a:lnTo>
                    <a:pt x="2383" y="9417"/>
                  </a:lnTo>
                  <a:lnTo>
                    <a:pt x="2383" y="10521"/>
                  </a:lnTo>
                  <a:lnTo>
                    <a:pt x="1277" y="10521"/>
                  </a:lnTo>
                  <a:lnTo>
                    <a:pt x="1277" y="9417"/>
                  </a:lnTo>
                  <a:close/>
                  <a:moveTo>
                    <a:pt x="5523" y="10919"/>
                  </a:moveTo>
                  <a:lnTo>
                    <a:pt x="6628" y="10919"/>
                  </a:lnTo>
                  <a:lnTo>
                    <a:pt x="6628" y="12023"/>
                  </a:lnTo>
                  <a:lnTo>
                    <a:pt x="5523" y="12023"/>
                  </a:lnTo>
                  <a:lnTo>
                    <a:pt x="5523" y="10919"/>
                  </a:lnTo>
                  <a:close/>
                  <a:moveTo>
                    <a:pt x="4108" y="10919"/>
                  </a:moveTo>
                  <a:lnTo>
                    <a:pt x="5213" y="10919"/>
                  </a:lnTo>
                  <a:lnTo>
                    <a:pt x="5213" y="12023"/>
                  </a:lnTo>
                  <a:lnTo>
                    <a:pt x="4108" y="12023"/>
                  </a:lnTo>
                  <a:lnTo>
                    <a:pt x="4108" y="10919"/>
                  </a:lnTo>
                  <a:close/>
                  <a:moveTo>
                    <a:pt x="2692" y="10919"/>
                  </a:moveTo>
                  <a:lnTo>
                    <a:pt x="3798" y="10919"/>
                  </a:lnTo>
                  <a:lnTo>
                    <a:pt x="3798" y="12023"/>
                  </a:lnTo>
                  <a:lnTo>
                    <a:pt x="2692" y="12023"/>
                  </a:lnTo>
                  <a:lnTo>
                    <a:pt x="2692" y="10919"/>
                  </a:lnTo>
                  <a:close/>
                  <a:moveTo>
                    <a:pt x="1277" y="10919"/>
                  </a:moveTo>
                  <a:lnTo>
                    <a:pt x="2383" y="10919"/>
                  </a:lnTo>
                  <a:lnTo>
                    <a:pt x="2383" y="12023"/>
                  </a:lnTo>
                  <a:lnTo>
                    <a:pt x="1277" y="12023"/>
                  </a:lnTo>
                  <a:lnTo>
                    <a:pt x="1277" y="10919"/>
                  </a:lnTo>
                  <a:close/>
                  <a:moveTo>
                    <a:pt x="5523" y="12419"/>
                  </a:moveTo>
                  <a:lnTo>
                    <a:pt x="6628" y="12419"/>
                  </a:lnTo>
                  <a:lnTo>
                    <a:pt x="6628" y="13523"/>
                  </a:lnTo>
                  <a:lnTo>
                    <a:pt x="5523" y="13523"/>
                  </a:lnTo>
                  <a:lnTo>
                    <a:pt x="5523" y="12419"/>
                  </a:lnTo>
                  <a:close/>
                  <a:moveTo>
                    <a:pt x="4108" y="12419"/>
                  </a:moveTo>
                  <a:lnTo>
                    <a:pt x="5213" y="12419"/>
                  </a:lnTo>
                  <a:lnTo>
                    <a:pt x="5213" y="13523"/>
                  </a:lnTo>
                  <a:lnTo>
                    <a:pt x="4108" y="13523"/>
                  </a:lnTo>
                  <a:lnTo>
                    <a:pt x="4108" y="12419"/>
                  </a:lnTo>
                  <a:close/>
                  <a:moveTo>
                    <a:pt x="2692" y="12419"/>
                  </a:moveTo>
                  <a:lnTo>
                    <a:pt x="3798" y="12419"/>
                  </a:lnTo>
                  <a:lnTo>
                    <a:pt x="3798" y="13523"/>
                  </a:lnTo>
                  <a:lnTo>
                    <a:pt x="2692" y="13523"/>
                  </a:lnTo>
                  <a:lnTo>
                    <a:pt x="2692" y="12419"/>
                  </a:lnTo>
                  <a:close/>
                  <a:moveTo>
                    <a:pt x="8086" y="1911"/>
                  </a:moveTo>
                  <a:lnTo>
                    <a:pt x="9191" y="1911"/>
                  </a:lnTo>
                  <a:lnTo>
                    <a:pt x="9191" y="3015"/>
                  </a:lnTo>
                  <a:lnTo>
                    <a:pt x="8086" y="3015"/>
                  </a:lnTo>
                  <a:lnTo>
                    <a:pt x="8086" y="1911"/>
                  </a:lnTo>
                  <a:close/>
                  <a:moveTo>
                    <a:pt x="8086" y="12419"/>
                  </a:moveTo>
                  <a:lnTo>
                    <a:pt x="9191" y="12419"/>
                  </a:lnTo>
                  <a:lnTo>
                    <a:pt x="9191" y="13523"/>
                  </a:lnTo>
                  <a:lnTo>
                    <a:pt x="8086" y="13523"/>
                  </a:lnTo>
                  <a:lnTo>
                    <a:pt x="8086" y="12419"/>
                  </a:lnTo>
                  <a:close/>
                  <a:moveTo>
                    <a:pt x="9500" y="12419"/>
                  </a:moveTo>
                  <a:lnTo>
                    <a:pt x="10606" y="12419"/>
                  </a:lnTo>
                  <a:lnTo>
                    <a:pt x="10606" y="13523"/>
                  </a:lnTo>
                  <a:lnTo>
                    <a:pt x="9500" y="13523"/>
                  </a:lnTo>
                  <a:lnTo>
                    <a:pt x="9500" y="12419"/>
                  </a:lnTo>
                  <a:close/>
                  <a:moveTo>
                    <a:pt x="10915" y="12419"/>
                  </a:moveTo>
                  <a:lnTo>
                    <a:pt x="12021" y="12419"/>
                  </a:lnTo>
                  <a:lnTo>
                    <a:pt x="12021" y="13523"/>
                  </a:lnTo>
                  <a:lnTo>
                    <a:pt x="10915" y="13523"/>
                  </a:lnTo>
                  <a:lnTo>
                    <a:pt x="10915" y="12419"/>
                  </a:lnTo>
                  <a:close/>
                  <a:moveTo>
                    <a:pt x="12331" y="12419"/>
                  </a:moveTo>
                  <a:lnTo>
                    <a:pt x="13436" y="12419"/>
                  </a:lnTo>
                  <a:lnTo>
                    <a:pt x="13436" y="13523"/>
                  </a:lnTo>
                  <a:lnTo>
                    <a:pt x="12331" y="13523"/>
                  </a:lnTo>
                  <a:lnTo>
                    <a:pt x="12331" y="12419"/>
                  </a:lnTo>
                  <a:close/>
                  <a:moveTo>
                    <a:pt x="8086" y="10919"/>
                  </a:moveTo>
                  <a:lnTo>
                    <a:pt x="9191" y="10919"/>
                  </a:lnTo>
                  <a:lnTo>
                    <a:pt x="9191" y="12023"/>
                  </a:lnTo>
                  <a:lnTo>
                    <a:pt x="8086" y="12023"/>
                  </a:lnTo>
                  <a:lnTo>
                    <a:pt x="8086" y="10919"/>
                  </a:lnTo>
                  <a:close/>
                  <a:moveTo>
                    <a:pt x="9500" y="10919"/>
                  </a:moveTo>
                  <a:lnTo>
                    <a:pt x="10606" y="10919"/>
                  </a:lnTo>
                  <a:lnTo>
                    <a:pt x="10606" y="12023"/>
                  </a:lnTo>
                  <a:lnTo>
                    <a:pt x="9500" y="12023"/>
                  </a:lnTo>
                  <a:lnTo>
                    <a:pt x="9500" y="10919"/>
                  </a:lnTo>
                  <a:close/>
                  <a:moveTo>
                    <a:pt x="10915" y="10919"/>
                  </a:moveTo>
                  <a:lnTo>
                    <a:pt x="12021" y="10919"/>
                  </a:lnTo>
                  <a:lnTo>
                    <a:pt x="12021" y="12023"/>
                  </a:lnTo>
                  <a:lnTo>
                    <a:pt x="10915" y="12023"/>
                  </a:lnTo>
                  <a:lnTo>
                    <a:pt x="10915" y="10919"/>
                  </a:lnTo>
                  <a:close/>
                  <a:moveTo>
                    <a:pt x="12331" y="10919"/>
                  </a:moveTo>
                  <a:lnTo>
                    <a:pt x="13436" y="10919"/>
                  </a:lnTo>
                  <a:lnTo>
                    <a:pt x="13436" y="12023"/>
                  </a:lnTo>
                  <a:lnTo>
                    <a:pt x="12331" y="12023"/>
                  </a:lnTo>
                  <a:lnTo>
                    <a:pt x="12331" y="10919"/>
                  </a:lnTo>
                  <a:close/>
                  <a:moveTo>
                    <a:pt x="8086" y="9417"/>
                  </a:moveTo>
                  <a:lnTo>
                    <a:pt x="9191" y="9417"/>
                  </a:lnTo>
                  <a:lnTo>
                    <a:pt x="9191" y="10521"/>
                  </a:lnTo>
                  <a:lnTo>
                    <a:pt x="8086" y="10521"/>
                  </a:lnTo>
                  <a:lnTo>
                    <a:pt x="8086" y="9417"/>
                  </a:lnTo>
                  <a:close/>
                  <a:moveTo>
                    <a:pt x="9500" y="9417"/>
                  </a:moveTo>
                  <a:lnTo>
                    <a:pt x="10606" y="9417"/>
                  </a:lnTo>
                  <a:lnTo>
                    <a:pt x="10606" y="10521"/>
                  </a:lnTo>
                  <a:lnTo>
                    <a:pt x="9500" y="10521"/>
                  </a:lnTo>
                  <a:lnTo>
                    <a:pt x="9500" y="9417"/>
                  </a:lnTo>
                  <a:close/>
                  <a:moveTo>
                    <a:pt x="10915" y="9417"/>
                  </a:moveTo>
                  <a:lnTo>
                    <a:pt x="12021" y="9417"/>
                  </a:lnTo>
                  <a:lnTo>
                    <a:pt x="12021" y="10521"/>
                  </a:lnTo>
                  <a:lnTo>
                    <a:pt x="10915" y="10521"/>
                  </a:lnTo>
                  <a:lnTo>
                    <a:pt x="10915" y="9417"/>
                  </a:lnTo>
                  <a:close/>
                  <a:moveTo>
                    <a:pt x="12331" y="9417"/>
                  </a:moveTo>
                  <a:lnTo>
                    <a:pt x="13436" y="9417"/>
                  </a:lnTo>
                  <a:lnTo>
                    <a:pt x="13436" y="10521"/>
                  </a:lnTo>
                  <a:lnTo>
                    <a:pt x="12331" y="10521"/>
                  </a:lnTo>
                  <a:lnTo>
                    <a:pt x="12331" y="9417"/>
                  </a:lnTo>
                  <a:close/>
                  <a:moveTo>
                    <a:pt x="8086" y="7916"/>
                  </a:moveTo>
                  <a:lnTo>
                    <a:pt x="9191" y="7916"/>
                  </a:lnTo>
                  <a:lnTo>
                    <a:pt x="9191" y="9020"/>
                  </a:lnTo>
                  <a:lnTo>
                    <a:pt x="8086" y="9020"/>
                  </a:lnTo>
                  <a:lnTo>
                    <a:pt x="8086" y="7916"/>
                  </a:lnTo>
                  <a:close/>
                  <a:moveTo>
                    <a:pt x="9500" y="7916"/>
                  </a:moveTo>
                  <a:lnTo>
                    <a:pt x="10606" y="7916"/>
                  </a:lnTo>
                  <a:lnTo>
                    <a:pt x="10606" y="9020"/>
                  </a:lnTo>
                  <a:lnTo>
                    <a:pt x="9500" y="9020"/>
                  </a:lnTo>
                  <a:lnTo>
                    <a:pt x="9500" y="7916"/>
                  </a:lnTo>
                  <a:close/>
                  <a:moveTo>
                    <a:pt x="10915" y="7916"/>
                  </a:moveTo>
                  <a:lnTo>
                    <a:pt x="12021" y="7916"/>
                  </a:lnTo>
                  <a:lnTo>
                    <a:pt x="12021" y="9020"/>
                  </a:lnTo>
                  <a:lnTo>
                    <a:pt x="10915" y="9020"/>
                  </a:lnTo>
                  <a:lnTo>
                    <a:pt x="10915" y="7916"/>
                  </a:lnTo>
                  <a:close/>
                  <a:moveTo>
                    <a:pt x="12331" y="7916"/>
                  </a:moveTo>
                  <a:lnTo>
                    <a:pt x="13436" y="7916"/>
                  </a:lnTo>
                  <a:lnTo>
                    <a:pt x="13436" y="9020"/>
                  </a:lnTo>
                  <a:lnTo>
                    <a:pt x="12331" y="9020"/>
                  </a:lnTo>
                  <a:lnTo>
                    <a:pt x="12331" y="7916"/>
                  </a:lnTo>
                  <a:close/>
                  <a:moveTo>
                    <a:pt x="8086" y="6414"/>
                  </a:moveTo>
                  <a:lnTo>
                    <a:pt x="9191" y="6414"/>
                  </a:lnTo>
                  <a:lnTo>
                    <a:pt x="9191" y="7518"/>
                  </a:lnTo>
                  <a:lnTo>
                    <a:pt x="8086" y="7518"/>
                  </a:lnTo>
                  <a:lnTo>
                    <a:pt x="8086" y="6414"/>
                  </a:lnTo>
                  <a:close/>
                  <a:moveTo>
                    <a:pt x="9500" y="6414"/>
                  </a:moveTo>
                  <a:lnTo>
                    <a:pt x="10606" y="6414"/>
                  </a:lnTo>
                  <a:lnTo>
                    <a:pt x="10606" y="7518"/>
                  </a:lnTo>
                  <a:lnTo>
                    <a:pt x="9500" y="7518"/>
                  </a:lnTo>
                  <a:lnTo>
                    <a:pt x="9500" y="6414"/>
                  </a:lnTo>
                  <a:close/>
                  <a:moveTo>
                    <a:pt x="10915" y="6414"/>
                  </a:moveTo>
                  <a:lnTo>
                    <a:pt x="12021" y="6414"/>
                  </a:lnTo>
                  <a:lnTo>
                    <a:pt x="12021" y="7518"/>
                  </a:lnTo>
                  <a:lnTo>
                    <a:pt x="10915" y="7518"/>
                  </a:lnTo>
                  <a:lnTo>
                    <a:pt x="10915" y="6414"/>
                  </a:lnTo>
                  <a:close/>
                  <a:moveTo>
                    <a:pt x="12331" y="6414"/>
                  </a:moveTo>
                  <a:lnTo>
                    <a:pt x="13436" y="6414"/>
                  </a:lnTo>
                  <a:lnTo>
                    <a:pt x="13436" y="7518"/>
                  </a:lnTo>
                  <a:lnTo>
                    <a:pt x="12331" y="7518"/>
                  </a:lnTo>
                  <a:lnTo>
                    <a:pt x="12331" y="6414"/>
                  </a:lnTo>
                  <a:close/>
                  <a:moveTo>
                    <a:pt x="8086" y="4914"/>
                  </a:moveTo>
                  <a:lnTo>
                    <a:pt x="9191" y="4914"/>
                  </a:lnTo>
                  <a:lnTo>
                    <a:pt x="9191" y="6018"/>
                  </a:lnTo>
                  <a:lnTo>
                    <a:pt x="8086" y="6018"/>
                  </a:lnTo>
                  <a:lnTo>
                    <a:pt x="8086" y="4914"/>
                  </a:lnTo>
                  <a:close/>
                  <a:moveTo>
                    <a:pt x="9500" y="4914"/>
                  </a:moveTo>
                  <a:lnTo>
                    <a:pt x="10606" y="4914"/>
                  </a:lnTo>
                  <a:lnTo>
                    <a:pt x="10606" y="6018"/>
                  </a:lnTo>
                  <a:lnTo>
                    <a:pt x="9500" y="6018"/>
                  </a:lnTo>
                  <a:lnTo>
                    <a:pt x="9500" y="4914"/>
                  </a:lnTo>
                  <a:close/>
                  <a:moveTo>
                    <a:pt x="10915" y="4914"/>
                  </a:moveTo>
                  <a:lnTo>
                    <a:pt x="12021" y="4914"/>
                  </a:lnTo>
                  <a:lnTo>
                    <a:pt x="12021" y="6018"/>
                  </a:lnTo>
                  <a:lnTo>
                    <a:pt x="10915" y="6018"/>
                  </a:lnTo>
                  <a:lnTo>
                    <a:pt x="10915" y="4914"/>
                  </a:lnTo>
                  <a:close/>
                  <a:moveTo>
                    <a:pt x="12331" y="4914"/>
                  </a:moveTo>
                  <a:lnTo>
                    <a:pt x="13436" y="4914"/>
                  </a:lnTo>
                  <a:lnTo>
                    <a:pt x="13436" y="6018"/>
                  </a:lnTo>
                  <a:lnTo>
                    <a:pt x="12331" y="6018"/>
                  </a:lnTo>
                  <a:lnTo>
                    <a:pt x="12331" y="4914"/>
                  </a:lnTo>
                  <a:close/>
                  <a:moveTo>
                    <a:pt x="8086" y="3413"/>
                  </a:moveTo>
                  <a:lnTo>
                    <a:pt x="9191" y="3413"/>
                  </a:lnTo>
                  <a:lnTo>
                    <a:pt x="9191" y="4516"/>
                  </a:lnTo>
                  <a:lnTo>
                    <a:pt x="8086" y="4516"/>
                  </a:lnTo>
                  <a:lnTo>
                    <a:pt x="8086" y="3413"/>
                  </a:lnTo>
                  <a:close/>
                  <a:moveTo>
                    <a:pt x="9500" y="3413"/>
                  </a:moveTo>
                  <a:lnTo>
                    <a:pt x="10606" y="3413"/>
                  </a:lnTo>
                  <a:lnTo>
                    <a:pt x="10606" y="4516"/>
                  </a:lnTo>
                  <a:lnTo>
                    <a:pt x="9500" y="4516"/>
                  </a:lnTo>
                  <a:lnTo>
                    <a:pt x="9500" y="3413"/>
                  </a:lnTo>
                  <a:close/>
                  <a:moveTo>
                    <a:pt x="10915" y="3413"/>
                  </a:moveTo>
                  <a:lnTo>
                    <a:pt x="12021" y="3413"/>
                  </a:lnTo>
                  <a:lnTo>
                    <a:pt x="12021" y="4516"/>
                  </a:lnTo>
                  <a:lnTo>
                    <a:pt x="10915" y="4516"/>
                  </a:lnTo>
                  <a:lnTo>
                    <a:pt x="10915" y="3413"/>
                  </a:lnTo>
                  <a:close/>
                  <a:moveTo>
                    <a:pt x="9500" y="1911"/>
                  </a:moveTo>
                  <a:lnTo>
                    <a:pt x="10606" y="1911"/>
                  </a:lnTo>
                  <a:lnTo>
                    <a:pt x="10606" y="3015"/>
                  </a:lnTo>
                  <a:lnTo>
                    <a:pt x="9500" y="3015"/>
                  </a:lnTo>
                  <a:lnTo>
                    <a:pt x="9500" y="1911"/>
                  </a:lnTo>
                  <a:close/>
                  <a:moveTo>
                    <a:pt x="10915" y="1911"/>
                  </a:moveTo>
                  <a:lnTo>
                    <a:pt x="12021" y="1911"/>
                  </a:lnTo>
                  <a:lnTo>
                    <a:pt x="12021" y="3015"/>
                  </a:lnTo>
                  <a:lnTo>
                    <a:pt x="10915" y="3015"/>
                  </a:lnTo>
                  <a:lnTo>
                    <a:pt x="10915" y="1911"/>
                  </a:lnTo>
                  <a:close/>
                  <a:moveTo>
                    <a:pt x="12331" y="1911"/>
                  </a:moveTo>
                  <a:lnTo>
                    <a:pt x="13436" y="1911"/>
                  </a:lnTo>
                  <a:lnTo>
                    <a:pt x="13436" y="3015"/>
                  </a:lnTo>
                  <a:lnTo>
                    <a:pt x="12331" y="3015"/>
                  </a:lnTo>
                  <a:lnTo>
                    <a:pt x="12331" y="1911"/>
                  </a:lnTo>
                  <a:close/>
                  <a:moveTo>
                    <a:pt x="12331" y="3413"/>
                  </a:moveTo>
                  <a:lnTo>
                    <a:pt x="13436" y="3413"/>
                  </a:lnTo>
                  <a:lnTo>
                    <a:pt x="13436" y="4516"/>
                  </a:lnTo>
                  <a:lnTo>
                    <a:pt x="12331" y="4516"/>
                  </a:lnTo>
                  <a:lnTo>
                    <a:pt x="12331" y="34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reflection blurRad="6350" stA="50000" endA="300" endPos="55500" dist="50800" dir="5400000" sy="-100000" algn="bl" rotWithShape="0"/>
            </a:effectLst>
          </p:spPr>
          <p:txBody>
            <a:bodyPr vert="horz" wrap="square" lIns="68562" tIns="34281" rIns="68562" bIns="34281" numCol="1" anchor="t" anchorCtr="0" compatLnSpc="1">
              <a:prstTxWarp prst="textNoShape">
                <a:avLst/>
              </a:prstTxWarp>
              <a:noAutofit/>
            </a:bodyPr>
            <a:lstStyle/>
            <a:p>
              <a:pPr indent="-179972" algn="ctr" defTabSz="685617" fontAlgn="ctr">
                <a:buFont typeface="Arial" panose="020B0604020202020204" pitchFamily="34" charset="0"/>
                <a:buChar char="•"/>
              </a:pPr>
              <a:endParaRPr lang="zh-CN" altLang="en-US" sz="2800" kern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2" name="组合 74"/>
            <p:cNvGrpSpPr/>
            <p:nvPr/>
          </p:nvGrpSpPr>
          <p:grpSpPr>
            <a:xfrm>
              <a:off x="3050819" y="2595841"/>
              <a:ext cx="933826" cy="1254962"/>
              <a:chOff x="-1146175" y="2979738"/>
              <a:chExt cx="701675" cy="942975"/>
            </a:xfrm>
            <a:grpFill/>
          </p:grpSpPr>
          <p:sp>
            <p:nvSpPr>
              <p:cNvPr id="23" name="Freeform 14"/>
              <p:cNvSpPr>
                <a:spLocks noEditPoints="1"/>
              </p:cNvSpPr>
              <p:nvPr/>
            </p:nvSpPr>
            <p:spPr bwMode="auto">
              <a:xfrm>
                <a:off x="-744538" y="3440113"/>
                <a:ext cx="300038" cy="482600"/>
              </a:xfrm>
              <a:custGeom>
                <a:avLst/>
                <a:gdLst/>
                <a:ahLst/>
                <a:cxnLst>
                  <a:cxn ang="0">
                    <a:pos x="310" y="0"/>
                  </a:cxn>
                  <a:cxn ang="0">
                    <a:pos x="0" y="542"/>
                  </a:cxn>
                  <a:cxn ang="0">
                    <a:pos x="154" y="8057"/>
                  </a:cxn>
                  <a:cxn ang="0">
                    <a:pos x="3022" y="8212"/>
                  </a:cxn>
                  <a:cxn ang="0">
                    <a:pos x="3254" y="6430"/>
                  </a:cxn>
                  <a:cxn ang="0">
                    <a:pos x="4262" y="6740"/>
                  </a:cxn>
                  <a:cxn ang="0">
                    <a:pos x="4804" y="8212"/>
                  </a:cxn>
                  <a:cxn ang="0">
                    <a:pos x="5114" y="7670"/>
                  </a:cxn>
                  <a:cxn ang="0">
                    <a:pos x="4959" y="154"/>
                  </a:cxn>
                  <a:cxn ang="0">
                    <a:pos x="2169" y="6972"/>
                  </a:cxn>
                  <a:cxn ang="0">
                    <a:pos x="1162" y="7205"/>
                  </a:cxn>
                  <a:cxn ang="0">
                    <a:pos x="929" y="6662"/>
                  </a:cxn>
                  <a:cxn ang="0">
                    <a:pos x="1937" y="6430"/>
                  </a:cxn>
                  <a:cxn ang="0">
                    <a:pos x="2169" y="6972"/>
                  </a:cxn>
                  <a:cxn ang="0">
                    <a:pos x="1937" y="5810"/>
                  </a:cxn>
                  <a:cxn ang="0">
                    <a:pos x="929" y="5578"/>
                  </a:cxn>
                  <a:cxn ang="0">
                    <a:pos x="1162" y="5035"/>
                  </a:cxn>
                  <a:cxn ang="0">
                    <a:pos x="2169" y="5268"/>
                  </a:cxn>
                  <a:cxn ang="0">
                    <a:pos x="2092" y="4338"/>
                  </a:cxn>
                  <a:cxn ang="0">
                    <a:pos x="1007" y="4338"/>
                  </a:cxn>
                  <a:cxn ang="0">
                    <a:pos x="1007" y="3718"/>
                  </a:cxn>
                  <a:cxn ang="0">
                    <a:pos x="2092" y="3718"/>
                  </a:cxn>
                  <a:cxn ang="0">
                    <a:pos x="2169" y="2866"/>
                  </a:cxn>
                  <a:cxn ang="0">
                    <a:pos x="1162" y="3099"/>
                  </a:cxn>
                  <a:cxn ang="0">
                    <a:pos x="929" y="2556"/>
                  </a:cxn>
                  <a:cxn ang="0">
                    <a:pos x="1937" y="2324"/>
                  </a:cxn>
                  <a:cxn ang="0">
                    <a:pos x="2169" y="2866"/>
                  </a:cxn>
                  <a:cxn ang="0">
                    <a:pos x="1937" y="1704"/>
                  </a:cxn>
                  <a:cxn ang="0">
                    <a:pos x="929" y="1471"/>
                  </a:cxn>
                  <a:cxn ang="0">
                    <a:pos x="1162" y="929"/>
                  </a:cxn>
                  <a:cxn ang="0">
                    <a:pos x="2169" y="1161"/>
                  </a:cxn>
                  <a:cxn ang="0">
                    <a:pos x="4106" y="5733"/>
                  </a:cxn>
                  <a:cxn ang="0">
                    <a:pos x="3022" y="5733"/>
                  </a:cxn>
                  <a:cxn ang="0">
                    <a:pos x="3022" y="5113"/>
                  </a:cxn>
                  <a:cxn ang="0">
                    <a:pos x="4106" y="5113"/>
                  </a:cxn>
                  <a:cxn ang="0">
                    <a:pos x="4185" y="4183"/>
                  </a:cxn>
                  <a:cxn ang="0">
                    <a:pos x="3177" y="4416"/>
                  </a:cxn>
                  <a:cxn ang="0">
                    <a:pos x="2944" y="3873"/>
                  </a:cxn>
                  <a:cxn ang="0">
                    <a:pos x="3952" y="3641"/>
                  </a:cxn>
                  <a:cxn ang="0">
                    <a:pos x="4185" y="4183"/>
                  </a:cxn>
                  <a:cxn ang="0">
                    <a:pos x="3952" y="3099"/>
                  </a:cxn>
                  <a:cxn ang="0">
                    <a:pos x="2944" y="2866"/>
                  </a:cxn>
                  <a:cxn ang="0">
                    <a:pos x="3177" y="2324"/>
                  </a:cxn>
                  <a:cxn ang="0">
                    <a:pos x="4185" y="2556"/>
                  </a:cxn>
                  <a:cxn ang="0">
                    <a:pos x="4106" y="1626"/>
                  </a:cxn>
                  <a:cxn ang="0">
                    <a:pos x="3022" y="1626"/>
                  </a:cxn>
                  <a:cxn ang="0">
                    <a:pos x="3022" y="1007"/>
                  </a:cxn>
                  <a:cxn ang="0">
                    <a:pos x="4106" y="1007"/>
                  </a:cxn>
                </a:cxnLst>
                <a:rect l="0" t="0" r="r" b="b"/>
                <a:pathLst>
                  <a:path w="5114" h="8212">
                    <a:moveTo>
                      <a:pt x="4572" y="0"/>
                    </a:moveTo>
                    <a:lnTo>
                      <a:pt x="542" y="0"/>
                    </a:lnTo>
                    <a:lnTo>
                      <a:pt x="310" y="0"/>
                    </a:lnTo>
                    <a:lnTo>
                      <a:pt x="154" y="154"/>
                    </a:lnTo>
                    <a:lnTo>
                      <a:pt x="0" y="309"/>
                    </a:lnTo>
                    <a:lnTo>
                      <a:pt x="0" y="542"/>
                    </a:lnTo>
                    <a:lnTo>
                      <a:pt x="0" y="7670"/>
                    </a:lnTo>
                    <a:lnTo>
                      <a:pt x="0" y="7902"/>
                    </a:lnTo>
                    <a:lnTo>
                      <a:pt x="154" y="8057"/>
                    </a:lnTo>
                    <a:lnTo>
                      <a:pt x="310" y="8212"/>
                    </a:lnTo>
                    <a:lnTo>
                      <a:pt x="542" y="8212"/>
                    </a:lnTo>
                    <a:lnTo>
                      <a:pt x="3022" y="8212"/>
                    </a:lnTo>
                    <a:lnTo>
                      <a:pt x="3022" y="6740"/>
                    </a:lnTo>
                    <a:lnTo>
                      <a:pt x="3099" y="6508"/>
                    </a:lnTo>
                    <a:lnTo>
                      <a:pt x="3254" y="6430"/>
                    </a:lnTo>
                    <a:lnTo>
                      <a:pt x="4029" y="6430"/>
                    </a:lnTo>
                    <a:lnTo>
                      <a:pt x="4185" y="6508"/>
                    </a:lnTo>
                    <a:lnTo>
                      <a:pt x="4262" y="6740"/>
                    </a:lnTo>
                    <a:lnTo>
                      <a:pt x="4262" y="8212"/>
                    </a:lnTo>
                    <a:lnTo>
                      <a:pt x="4572" y="8212"/>
                    </a:lnTo>
                    <a:lnTo>
                      <a:pt x="4804" y="8212"/>
                    </a:lnTo>
                    <a:lnTo>
                      <a:pt x="4959" y="8057"/>
                    </a:lnTo>
                    <a:lnTo>
                      <a:pt x="5114" y="7902"/>
                    </a:lnTo>
                    <a:lnTo>
                      <a:pt x="5114" y="7670"/>
                    </a:lnTo>
                    <a:lnTo>
                      <a:pt x="5114" y="542"/>
                    </a:lnTo>
                    <a:lnTo>
                      <a:pt x="5114" y="309"/>
                    </a:lnTo>
                    <a:lnTo>
                      <a:pt x="4959" y="154"/>
                    </a:lnTo>
                    <a:lnTo>
                      <a:pt x="4804" y="0"/>
                    </a:lnTo>
                    <a:lnTo>
                      <a:pt x="4572" y="0"/>
                    </a:lnTo>
                    <a:close/>
                    <a:moveTo>
                      <a:pt x="2169" y="6972"/>
                    </a:moveTo>
                    <a:lnTo>
                      <a:pt x="2092" y="7127"/>
                    </a:lnTo>
                    <a:lnTo>
                      <a:pt x="1937" y="7205"/>
                    </a:lnTo>
                    <a:lnTo>
                      <a:pt x="1162" y="7205"/>
                    </a:lnTo>
                    <a:lnTo>
                      <a:pt x="1007" y="7127"/>
                    </a:lnTo>
                    <a:lnTo>
                      <a:pt x="929" y="6972"/>
                    </a:lnTo>
                    <a:lnTo>
                      <a:pt x="929" y="6662"/>
                    </a:lnTo>
                    <a:lnTo>
                      <a:pt x="1007" y="6508"/>
                    </a:lnTo>
                    <a:lnTo>
                      <a:pt x="1162" y="6430"/>
                    </a:lnTo>
                    <a:lnTo>
                      <a:pt x="1937" y="6430"/>
                    </a:lnTo>
                    <a:lnTo>
                      <a:pt x="2092" y="6508"/>
                    </a:lnTo>
                    <a:lnTo>
                      <a:pt x="2169" y="6662"/>
                    </a:lnTo>
                    <a:lnTo>
                      <a:pt x="2169" y="6972"/>
                    </a:lnTo>
                    <a:close/>
                    <a:moveTo>
                      <a:pt x="2169" y="5578"/>
                    </a:moveTo>
                    <a:lnTo>
                      <a:pt x="2092" y="5733"/>
                    </a:lnTo>
                    <a:lnTo>
                      <a:pt x="1937" y="5810"/>
                    </a:lnTo>
                    <a:lnTo>
                      <a:pt x="1162" y="5810"/>
                    </a:lnTo>
                    <a:lnTo>
                      <a:pt x="1007" y="5733"/>
                    </a:lnTo>
                    <a:lnTo>
                      <a:pt x="929" y="5578"/>
                    </a:lnTo>
                    <a:lnTo>
                      <a:pt x="929" y="5268"/>
                    </a:lnTo>
                    <a:lnTo>
                      <a:pt x="1007" y="5113"/>
                    </a:lnTo>
                    <a:lnTo>
                      <a:pt x="1162" y="5035"/>
                    </a:lnTo>
                    <a:lnTo>
                      <a:pt x="1937" y="5035"/>
                    </a:lnTo>
                    <a:lnTo>
                      <a:pt x="2092" y="5113"/>
                    </a:lnTo>
                    <a:lnTo>
                      <a:pt x="2169" y="5268"/>
                    </a:lnTo>
                    <a:lnTo>
                      <a:pt x="2169" y="5578"/>
                    </a:lnTo>
                    <a:close/>
                    <a:moveTo>
                      <a:pt x="2169" y="4183"/>
                    </a:moveTo>
                    <a:lnTo>
                      <a:pt x="2092" y="4338"/>
                    </a:lnTo>
                    <a:lnTo>
                      <a:pt x="1937" y="4416"/>
                    </a:lnTo>
                    <a:lnTo>
                      <a:pt x="1162" y="4416"/>
                    </a:lnTo>
                    <a:lnTo>
                      <a:pt x="1007" y="4338"/>
                    </a:lnTo>
                    <a:lnTo>
                      <a:pt x="929" y="4183"/>
                    </a:lnTo>
                    <a:lnTo>
                      <a:pt x="929" y="3873"/>
                    </a:lnTo>
                    <a:lnTo>
                      <a:pt x="1007" y="3718"/>
                    </a:lnTo>
                    <a:lnTo>
                      <a:pt x="1162" y="3641"/>
                    </a:lnTo>
                    <a:lnTo>
                      <a:pt x="1937" y="3641"/>
                    </a:lnTo>
                    <a:lnTo>
                      <a:pt x="2092" y="3718"/>
                    </a:lnTo>
                    <a:lnTo>
                      <a:pt x="2169" y="3873"/>
                    </a:lnTo>
                    <a:lnTo>
                      <a:pt x="2169" y="4183"/>
                    </a:lnTo>
                    <a:close/>
                    <a:moveTo>
                      <a:pt x="2169" y="2866"/>
                    </a:moveTo>
                    <a:lnTo>
                      <a:pt x="2092" y="3021"/>
                    </a:lnTo>
                    <a:lnTo>
                      <a:pt x="1937" y="3099"/>
                    </a:lnTo>
                    <a:lnTo>
                      <a:pt x="1162" y="3099"/>
                    </a:lnTo>
                    <a:lnTo>
                      <a:pt x="1007" y="3021"/>
                    </a:lnTo>
                    <a:lnTo>
                      <a:pt x="929" y="2866"/>
                    </a:lnTo>
                    <a:lnTo>
                      <a:pt x="929" y="2556"/>
                    </a:lnTo>
                    <a:lnTo>
                      <a:pt x="1007" y="2401"/>
                    </a:lnTo>
                    <a:lnTo>
                      <a:pt x="1162" y="2324"/>
                    </a:lnTo>
                    <a:lnTo>
                      <a:pt x="1937" y="2324"/>
                    </a:lnTo>
                    <a:lnTo>
                      <a:pt x="2092" y="2401"/>
                    </a:lnTo>
                    <a:lnTo>
                      <a:pt x="2169" y="2556"/>
                    </a:lnTo>
                    <a:lnTo>
                      <a:pt x="2169" y="2866"/>
                    </a:lnTo>
                    <a:close/>
                    <a:moveTo>
                      <a:pt x="2169" y="1471"/>
                    </a:moveTo>
                    <a:lnTo>
                      <a:pt x="2092" y="1626"/>
                    </a:lnTo>
                    <a:lnTo>
                      <a:pt x="1937" y="1704"/>
                    </a:lnTo>
                    <a:lnTo>
                      <a:pt x="1162" y="1704"/>
                    </a:lnTo>
                    <a:lnTo>
                      <a:pt x="1007" y="1626"/>
                    </a:lnTo>
                    <a:lnTo>
                      <a:pt x="929" y="1471"/>
                    </a:lnTo>
                    <a:lnTo>
                      <a:pt x="929" y="1161"/>
                    </a:lnTo>
                    <a:lnTo>
                      <a:pt x="1007" y="1007"/>
                    </a:lnTo>
                    <a:lnTo>
                      <a:pt x="1162" y="929"/>
                    </a:lnTo>
                    <a:lnTo>
                      <a:pt x="1937" y="929"/>
                    </a:lnTo>
                    <a:lnTo>
                      <a:pt x="2092" y="1007"/>
                    </a:lnTo>
                    <a:lnTo>
                      <a:pt x="2169" y="1161"/>
                    </a:lnTo>
                    <a:lnTo>
                      <a:pt x="2169" y="1471"/>
                    </a:lnTo>
                    <a:close/>
                    <a:moveTo>
                      <a:pt x="4185" y="5578"/>
                    </a:moveTo>
                    <a:lnTo>
                      <a:pt x="4106" y="5733"/>
                    </a:lnTo>
                    <a:lnTo>
                      <a:pt x="3952" y="5810"/>
                    </a:lnTo>
                    <a:lnTo>
                      <a:pt x="3177" y="5810"/>
                    </a:lnTo>
                    <a:lnTo>
                      <a:pt x="3022" y="5733"/>
                    </a:lnTo>
                    <a:lnTo>
                      <a:pt x="2944" y="5578"/>
                    </a:lnTo>
                    <a:lnTo>
                      <a:pt x="2944" y="5268"/>
                    </a:lnTo>
                    <a:lnTo>
                      <a:pt x="3022" y="5113"/>
                    </a:lnTo>
                    <a:lnTo>
                      <a:pt x="3177" y="5035"/>
                    </a:lnTo>
                    <a:lnTo>
                      <a:pt x="3952" y="5035"/>
                    </a:lnTo>
                    <a:lnTo>
                      <a:pt x="4106" y="5113"/>
                    </a:lnTo>
                    <a:lnTo>
                      <a:pt x="4185" y="5268"/>
                    </a:lnTo>
                    <a:lnTo>
                      <a:pt x="4185" y="5578"/>
                    </a:lnTo>
                    <a:close/>
                    <a:moveTo>
                      <a:pt x="4185" y="4183"/>
                    </a:moveTo>
                    <a:lnTo>
                      <a:pt x="4106" y="4338"/>
                    </a:lnTo>
                    <a:lnTo>
                      <a:pt x="3952" y="4416"/>
                    </a:lnTo>
                    <a:lnTo>
                      <a:pt x="3177" y="4416"/>
                    </a:lnTo>
                    <a:lnTo>
                      <a:pt x="3022" y="4338"/>
                    </a:lnTo>
                    <a:lnTo>
                      <a:pt x="2944" y="4183"/>
                    </a:lnTo>
                    <a:lnTo>
                      <a:pt x="2944" y="3873"/>
                    </a:lnTo>
                    <a:lnTo>
                      <a:pt x="3022" y="3718"/>
                    </a:lnTo>
                    <a:lnTo>
                      <a:pt x="3177" y="3641"/>
                    </a:lnTo>
                    <a:lnTo>
                      <a:pt x="3952" y="3641"/>
                    </a:lnTo>
                    <a:lnTo>
                      <a:pt x="4106" y="3718"/>
                    </a:lnTo>
                    <a:lnTo>
                      <a:pt x="4185" y="3873"/>
                    </a:lnTo>
                    <a:lnTo>
                      <a:pt x="4185" y="4183"/>
                    </a:lnTo>
                    <a:close/>
                    <a:moveTo>
                      <a:pt x="4185" y="2866"/>
                    </a:moveTo>
                    <a:lnTo>
                      <a:pt x="4106" y="3021"/>
                    </a:lnTo>
                    <a:lnTo>
                      <a:pt x="3952" y="3099"/>
                    </a:lnTo>
                    <a:lnTo>
                      <a:pt x="3177" y="3099"/>
                    </a:lnTo>
                    <a:lnTo>
                      <a:pt x="3022" y="3021"/>
                    </a:lnTo>
                    <a:lnTo>
                      <a:pt x="2944" y="2866"/>
                    </a:lnTo>
                    <a:lnTo>
                      <a:pt x="2944" y="2556"/>
                    </a:lnTo>
                    <a:lnTo>
                      <a:pt x="3022" y="2401"/>
                    </a:lnTo>
                    <a:lnTo>
                      <a:pt x="3177" y="2324"/>
                    </a:lnTo>
                    <a:lnTo>
                      <a:pt x="3952" y="2324"/>
                    </a:lnTo>
                    <a:lnTo>
                      <a:pt x="4106" y="2401"/>
                    </a:lnTo>
                    <a:lnTo>
                      <a:pt x="4185" y="2556"/>
                    </a:lnTo>
                    <a:lnTo>
                      <a:pt x="4185" y="2866"/>
                    </a:lnTo>
                    <a:close/>
                    <a:moveTo>
                      <a:pt x="4185" y="1471"/>
                    </a:moveTo>
                    <a:lnTo>
                      <a:pt x="4106" y="1626"/>
                    </a:lnTo>
                    <a:lnTo>
                      <a:pt x="3952" y="1704"/>
                    </a:lnTo>
                    <a:lnTo>
                      <a:pt x="3177" y="1704"/>
                    </a:lnTo>
                    <a:lnTo>
                      <a:pt x="3022" y="1626"/>
                    </a:lnTo>
                    <a:lnTo>
                      <a:pt x="2944" y="1471"/>
                    </a:lnTo>
                    <a:lnTo>
                      <a:pt x="2944" y="1161"/>
                    </a:lnTo>
                    <a:lnTo>
                      <a:pt x="3022" y="1007"/>
                    </a:lnTo>
                    <a:lnTo>
                      <a:pt x="3177" y="929"/>
                    </a:lnTo>
                    <a:lnTo>
                      <a:pt x="3952" y="929"/>
                    </a:lnTo>
                    <a:lnTo>
                      <a:pt x="4106" y="1007"/>
                    </a:lnTo>
                    <a:lnTo>
                      <a:pt x="4185" y="1161"/>
                    </a:lnTo>
                    <a:lnTo>
                      <a:pt x="4185" y="147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reflection blurRad="6350" stA="50000" endA="300" endPos="55500" dist="50800" dir="5400000" sy="-100000" algn="bl" rotWithShape="0"/>
              </a:effec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indent="-179972" algn="ctr" defTabSz="685617" fontAlgn="ctr">
                  <a:buFont typeface="Arial" panose="020B0604020202020204" pitchFamily="34" charset="0"/>
                  <a:buChar char="•"/>
                </a:pPr>
                <a:endParaRPr lang="zh-CN" altLang="en-US" sz="2800" ker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15"/>
              <p:cNvSpPr>
                <a:spLocks noEditPoints="1"/>
              </p:cNvSpPr>
              <p:nvPr/>
            </p:nvSpPr>
            <p:spPr bwMode="auto">
              <a:xfrm>
                <a:off x="-1146175" y="2979738"/>
                <a:ext cx="346075" cy="938213"/>
              </a:xfrm>
              <a:custGeom>
                <a:avLst/>
                <a:gdLst/>
                <a:ahLst/>
                <a:cxnLst>
                  <a:cxn ang="0">
                    <a:pos x="4804" y="4184"/>
                  </a:cxn>
                  <a:cxn ang="0">
                    <a:pos x="4339" y="3796"/>
                  </a:cxn>
                  <a:cxn ang="0">
                    <a:pos x="3797" y="3021"/>
                  </a:cxn>
                  <a:cxn ang="0">
                    <a:pos x="3100" y="310"/>
                  </a:cxn>
                  <a:cxn ang="0">
                    <a:pos x="2790" y="77"/>
                  </a:cxn>
                  <a:cxn ang="0">
                    <a:pos x="2325" y="2944"/>
                  </a:cxn>
                  <a:cxn ang="0">
                    <a:pos x="1550" y="3486"/>
                  </a:cxn>
                  <a:cxn ang="0">
                    <a:pos x="1240" y="4029"/>
                  </a:cxn>
                  <a:cxn ang="0">
                    <a:pos x="852" y="4726"/>
                  </a:cxn>
                  <a:cxn ang="0">
                    <a:pos x="77" y="5191"/>
                  </a:cxn>
                  <a:cxn ang="0">
                    <a:pos x="0" y="15651"/>
                  </a:cxn>
                  <a:cxn ang="0">
                    <a:pos x="542" y="15961"/>
                  </a:cxn>
                  <a:cxn ang="0">
                    <a:pos x="2170" y="14023"/>
                  </a:cxn>
                  <a:cxn ang="0">
                    <a:pos x="3564" y="13869"/>
                  </a:cxn>
                  <a:cxn ang="0">
                    <a:pos x="3642" y="15961"/>
                  </a:cxn>
                  <a:cxn ang="0">
                    <a:pos x="5270" y="15961"/>
                  </a:cxn>
                  <a:cxn ang="0">
                    <a:pos x="5812" y="15651"/>
                  </a:cxn>
                  <a:cxn ang="0">
                    <a:pos x="5812" y="5191"/>
                  </a:cxn>
                  <a:cxn ang="0">
                    <a:pos x="5037" y="4726"/>
                  </a:cxn>
                  <a:cxn ang="0">
                    <a:pos x="1473" y="12552"/>
                  </a:cxn>
                  <a:cxn ang="0">
                    <a:pos x="1240" y="12319"/>
                  </a:cxn>
                  <a:cxn ang="0">
                    <a:pos x="1473" y="12009"/>
                  </a:cxn>
                  <a:cxn ang="0">
                    <a:pos x="4339" y="12009"/>
                  </a:cxn>
                  <a:cxn ang="0">
                    <a:pos x="4572" y="12319"/>
                  </a:cxn>
                  <a:cxn ang="0">
                    <a:pos x="4339" y="12552"/>
                  </a:cxn>
                  <a:cxn ang="0">
                    <a:pos x="1627" y="11002"/>
                  </a:cxn>
                  <a:cxn ang="0">
                    <a:pos x="1317" y="10847"/>
                  </a:cxn>
                  <a:cxn ang="0">
                    <a:pos x="1395" y="10460"/>
                  </a:cxn>
                  <a:cxn ang="0">
                    <a:pos x="4185" y="10382"/>
                  </a:cxn>
                  <a:cxn ang="0">
                    <a:pos x="4572" y="10537"/>
                  </a:cxn>
                  <a:cxn ang="0">
                    <a:pos x="4495" y="10925"/>
                  </a:cxn>
                  <a:cxn ang="0">
                    <a:pos x="4185" y="9452"/>
                  </a:cxn>
                  <a:cxn ang="0">
                    <a:pos x="1395" y="9297"/>
                  </a:cxn>
                  <a:cxn ang="0">
                    <a:pos x="1317" y="8987"/>
                  </a:cxn>
                  <a:cxn ang="0">
                    <a:pos x="1627" y="8755"/>
                  </a:cxn>
                  <a:cxn ang="0">
                    <a:pos x="4495" y="8833"/>
                  </a:cxn>
                  <a:cxn ang="0">
                    <a:pos x="4572" y="9220"/>
                  </a:cxn>
                  <a:cxn ang="0">
                    <a:pos x="4185" y="9452"/>
                  </a:cxn>
                  <a:cxn ang="0">
                    <a:pos x="1473" y="7826"/>
                  </a:cxn>
                  <a:cxn ang="0">
                    <a:pos x="1240" y="7516"/>
                  </a:cxn>
                  <a:cxn ang="0">
                    <a:pos x="1473" y="7205"/>
                  </a:cxn>
                  <a:cxn ang="0">
                    <a:pos x="4339" y="7205"/>
                  </a:cxn>
                  <a:cxn ang="0">
                    <a:pos x="4572" y="7516"/>
                  </a:cxn>
                  <a:cxn ang="0">
                    <a:pos x="4339" y="7826"/>
                  </a:cxn>
                  <a:cxn ang="0">
                    <a:pos x="1627" y="6276"/>
                  </a:cxn>
                  <a:cxn ang="0">
                    <a:pos x="1317" y="6043"/>
                  </a:cxn>
                  <a:cxn ang="0">
                    <a:pos x="1395" y="5656"/>
                  </a:cxn>
                  <a:cxn ang="0">
                    <a:pos x="4185" y="5578"/>
                  </a:cxn>
                  <a:cxn ang="0">
                    <a:pos x="4572" y="5811"/>
                  </a:cxn>
                  <a:cxn ang="0">
                    <a:pos x="4495" y="6121"/>
                  </a:cxn>
                </a:cxnLst>
                <a:rect l="0" t="0" r="r" b="b"/>
                <a:pathLst>
                  <a:path w="5889" h="15961">
                    <a:moveTo>
                      <a:pt x="5037" y="4726"/>
                    </a:moveTo>
                    <a:lnTo>
                      <a:pt x="4960" y="4416"/>
                    </a:lnTo>
                    <a:lnTo>
                      <a:pt x="4804" y="4184"/>
                    </a:lnTo>
                    <a:lnTo>
                      <a:pt x="4572" y="4029"/>
                    </a:lnTo>
                    <a:lnTo>
                      <a:pt x="4339" y="3951"/>
                    </a:lnTo>
                    <a:lnTo>
                      <a:pt x="4339" y="3796"/>
                    </a:lnTo>
                    <a:lnTo>
                      <a:pt x="4262" y="3486"/>
                    </a:lnTo>
                    <a:lnTo>
                      <a:pt x="4107" y="3177"/>
                    </a:lnTo>
                    <a:lnTo>
                      <a:pt x="3797" y="3021"/>
                    </a:lnTo>
                    <a:lnTo>
                      <a:pt x="3487" y="2944"/>
                    </a:lnTo>
                    <a:lnTo>
                      <a:pt x="3254" y="2944"/>
                    </a:lnTo>
                    <a:lnTo>
                      <a:pt x="3100" y="310"/>
                    </a:lnTo>
                    <a:lnTo>
                      <a:pt x="3022" y="77"/>
                    </a:lnTo>
                    <a:lnTo>
                      <a:pt x="2945" y="0"/>
                    </a:lnTo>
                    <a:lnTo>
                      <a:pt x="2790" y="77"/>
                    </a:lnTo>
                    <a:lnTo>
                      <a:pt x="2790" y="310"/>
                    </a:lnTo>
                    <a:lnTo>
                      <a:pt x="2635" y="2944"/>
                    </a:lnTo>
                    <a:lnTo>
                      <a:pt x="2325" y="2944"/>
                    </a:lnTo>
                    <a:lnTo>
                      <a:pt x="2015" y="3021"/>
                    </a:lnTo>
                    <a:lnTo>
                      <a:pt x="1783" y="3177"/>
                    </a:lnTo>
                    <a:lnTo>
                      <a:pt x="1550" y="3486"/>
                    </a:lnTo>
                    <a:lnTo>
                      <a:pt x="1550" y="3796"/>
                    </a:lnTo>
                    <a:lnTo>
                      <a:pt x="1550" y="3951"/>
                    </a:lnTo>
                    <a:lnTo>
                      <a:pt x="1240" y="4029"/>
                    </a:lnTo>
                    <a:lnTo>
                      <a:pt x="1008" y="4184"/>
                    </a:lnTo>
                    <a:lnTo>
                      <a:pt x="852" y="4416"/>
                    </a:lnTo>
                    <a:lnTo>
                      <a:pt x="852" y="4726"/>
                    </a:lnTo>
                    <a:lnTo>
                      <a:pt x="465" y="4803"/>
                    </a:lnTo>
                    <a:lnTo>
                      <a:pt x="233" y="4959"/>
                    </a:lnTo>
                    <a:lnTo>
                      <a:pt x="77" y="5191"/>
                    </a:lnTo>
                    <a:lnTo>
                      <a:pt x="0" y="5578"/>
                    </a:lnTo>
                    <a:lnTo>
                      <a:pt x="0" y="15419"/>
                    </a:lnTo>
                    <a:lnTo>
                      <a:pt x="0" y="15651"/>
                    </a:lnTo>
                    <a:lnTo>
                      <a:pt x="155" y="15805"/>
                    </a:lnTo>
                    <a:lnTo>
                      <a:pt x="310" y="15961"/>
                    </a:lnTo>
                    <a:lnTo>
                      <a:pt x="542" y="15961"/>
                    </a:lnTo>
                    <a:lnTo>
                      <a:pt x="1627" y="15961"/>
                    </a:lnTo>
                    <a:lnTo>
                      <a:pt x="2170" y="15961"/>
                    </a:lnTo>
                    <a:lnTo>
                      <a:pt x="2170" y="14023"/>
                    </a:lnTo>
                    <a:lnTo>
                      <a:pt x="2247" y="13946"/>
                    </a:lnTo>
                    <a:lnTo>
                      <a:pt x="2325" y="13869"/>
                    </a:lnTo>
                    <a:lnTo>
                      <a:pt x="3564" y="13869"/>
                    </a:lnTo>
                    <a:lnTo>
                      <a:pt x="3642" y="13946"/>
                    </a:lnTo>
                    <a:lnTo>
                      <a:pt x="3642" y="14023"/>
                    </a:lnTo>
                    <a:lnTo>
                      <a:pt x="3642" y="15961"/>
                    </a:lnTo>
                    <a:lnTo>
                      <a:pt x="4185" y="15961"/>
                    </a:lnTo>
                    <a:lnTo>
                      <a:pt x="4262" y="15961"/>
                    </a:lnTo>
                    <a:lnTo>
                      <a:pt x="5270" y="15961"/>
                    </a:lnTo>
                    <a:lnTo>
                      <a:pt x="5502" y="15961"/>
                    </a:lnTo>
                    <a:lnTo>
                      <a:pt x="5735" y="15805"/>
                    </a:lnTo>
                    <a:lnTo>
                      <a:pt x="5812" y="15651"/>
                    </a:lnTo>
                    <a:lnTo>
                      <a:pt x="5889" y="15419"/>
                    </a:lnTo>
                    <a:lnTo>
                      <a:pt x="5889" y="5578"/>
                    </a:lnTo>
                    <a:lnTo>
                      <a:pt x="5812" y="5191"/>
                    </a:lnTo>
                    <a:lnTo>
                      <a:pt x="5657" y="4959"/>
                    </a:lnTo>
                    <a:lnTo>
                      <a:pt x="5347" y="4803"/>
                    </a:lnTo>
                    <a:lnTo>
                      <a:pt x="5037" y="4726"/>
                    </a:lnTo>
                    <a:close/>
                    <a:moveTo>
                      <a:pt x="4185" y="12629"/>
                    </a:moveTo>
                    <a:lnTo>
                      <a:pt x="1627" y="12629"/>
                    </a:lnTo>
                    <a:lnTo>
                      <a:pt x="1473" y="12552"/>
                    </a:lnTo>
                    <a:lnTo>
                      <a:pt x="1395" y="12552"/>
                    </a:lnTo>
                    <a:lnTo>
                      <a:pt x="1317" y="12396"/>
                    </a:lnTo>
                    <a:lnTo>
                      <a:pt x="1240" y="12319"/>
                    </a:lnTo>
                    <a:lnTo>
                      <a:pt x="1317" y="12164"/>
                    </a:lnTo>
                    <a:lnTo>
                      <a:pt x="1395" y="12087"/>
                    </a:lnTo>
                    <a:lnTo>
                      <a:pt x="1473" y="12009"/>
                    </a:lnTo>
                    <a:lnTo>
                      <a:pt x="1627" y="11931"/>
                    </a:lnTo>
                    <a:lnTo>
                      <a:pt x="4185" y="11931"/>
                    </a:lnTo>
                    <a:lnTo>
                      <a:pt x="4339" y="12009"/>
                    </a:lnTo>
                    <a:lnTo>
                      <a:pt x="4495" y="12087"/>
                    </a:lnTo>
                    <a:lnTo>
                      <a:pt x="4572" y="12164"/>
                    </a:lnTo>
                    <a:lnTo>
                      <a:pt x="4572" y="12319"/>
                    </a:lnTo>
                    <a:lnTo>
                      <a:pt x="4572" y="12396"/>
                    </a:lnTo>
                    <a:lnTo>
                      <a:pt x="4495" y="12552"/>
                    </a:lnTo>
                    <a:lnTo>
                      <a:pt x="4339" y="12552"/>
                    </a:lnTo>
                    <a:lnTo>
                      <a:pt x="4185" y="12629"/>
                    </a:lnTo>
                    <a:close/>
                    <a:moveTo>
                      <a:pt x="4185" y="11002"/>
                    </a:moveTo>
                    <a:lnTo>
                      <a:pt x="1627" y="11002"/>
                    </a:lnTo>
                    <a:lnTo>
                      <a:pt x="1473" y="11002"/>
                    </a:lnTo>
                    <a:lnTo>
                      <a:pt x="1395" y="10925"/>
                    </a:lnTo>
                    <a:lnTo>
                      <a:pt x="1317" y="10847"/>
                    </a:lnTo>
                    <a:lnTo>
                      <a:pt x="1240" y="10692"/>
                    </a:lnTo>
                    <a:lnTo>
                      <a:pt x="1317" y="10537"/>
                    </a:lnTo>
                    <a:lnTo>
                      <a:pt x="1395" y="10460"/>
                    </a:lnTo>
                    <a:lnTo>
                      <a:pt x="1473" y="10382"/>
                    </a:lnTo>
                    <a:lnTo>
                      <a:pt x="1627" y="10382"/>
                    </a:lnTo>
                    <a:lnTo>
                      <a:pt x="4185" y="10382"/>
                    </a:lnTo>
                    <a:lnTo>
                      <a:pt x="4339" y="10382"/>
                    </a:lnTo>
                    <a:lnTo>
                      <a:pt x="4495" y="10460"/>
                    </a:lnTo>
                    <a:lnTo>
                      <a:pt x="4572" y="10537"/>
                    </a:lnTo>
                    <a:lnTo>
                      <a:pt x="4572" y="10692"/>
                    </a:lnTo>
                    <a:lnTo>
                      <a:pt x="4572" y="10847"/>
                    </a:lnTo>
                    <a:lnTo>
                      <a:pt x="4495" y="10925"/>
                    </a:lnTo>
                    <a:lnTo>
                      <a:pt x="4339" y="11002"/>
                    </a:lnTo>
                    <a:lnTo>
                      <a:pt x="4185" y="11002"/>
                    </a:lnTo>
                    <a:close/>
                    <a:moveTo>
                      <a:pt x="4185" y="9452"/>
                    </a:moveTo>
                    <a:lnTo>
                      <a:pt x="1627" y="9452"/>
                    </a:lnTo>
                    <a:lnTo>
                      <a:pt x="1473" y="9375"/>
                    </a:lnTo>
                    <a:lnTo>
                      <a:pt x="1395" y="9297"/>
                    </a:lnTo>
                    <a:lnTo>
                      <a:pt x="1317" y="9220"/>
                    </a:lnTo>
                    <a:lnTo>
                      <a:pt x="1240" y="9064"/>
                    </a:lnTo>
                    <a:lnTo>
                      <a:pt x="1317" y="8987"/>
                    </a:lnTo>
                    <a:lnTo>
                      <a:pt x="1395" y="8833"/>
                    </a:lnTo>
                    <a:lnTo>
                      <a:pt x="1473" y="8833"/>
                    </a:lnTo>
                    <a:lnTo>
                      <a:pt x="1627" y="8755"/>
                    </a:lnTo>
                    <a:lnTo>
                      <a:pt x="4185" y="8755"/>
                    </a:lnTo>
                    <a:lnTo>
                      <a:pt x="4339" y="8833"/>
                    </a:lnTo>
                    <a:lnTo>
                      <a:pt x="4495" y="8833"/>
                    </a:lnTo>
                    <a:lnTo>
                      <a:pt x="4572" y="8987"/>
                    </a:lnTo>
                    <a:lnTo>
                      <a:pt x="4572" y="9064"/>
                    </a:lnTo>
                    <a:lnTo>
                      <a:pt x="4572" y="9220"/>
                    </a:lnTo>
                    <a:lnTo>
                      <a:pt x="4495" y="9297"/>
                    </a:lnTo>
                    <a:lnTo>
                      <a:pt x="4339" y="9375"/>
                    </a:lnTo>
                    <a:lnTo>
                      <a:pt x="4185" y="9452"/>
                    </a:lnTo>
                    <a:close/>
                    <a:moveTo>
                      <a:pt x="4185" y="7826"/>
                    </a:moveTo>
                    <a:lnTo>
                      <a:pt x="1627" y="7826"/>
                    </a:lnTo>
                    <a:lnTo>
                      <a:pt x="1473" y="7826"/>
                    </a:lnTo>
                    <a:lnTo>
                      <a:pt x="1395" y="7747"/>
                    </a:lnTo>
                    <a:lnTo>
                      <a:pt x="1317" y="7670"/>
                    </a:lnTo>
                    <a:lnTo>
                      <a:pt x="1240" y="7516"/>
                    </a:lnTo>
                    <a:lnTo>
                      <a:pt x="1317" y="7360"/>
                    </a:lnTo>
                    <a:lnTo>
                      <a:pt x="1395" y="7283"/>
                    </a:lnTo>
                    <a:lnTo>
                      <a:pt x="1473" y="7205"/>
                    </a:lnTo>
                    <a:lnTo>
                      <a:pt x="1627" y="7205"/>
                    </a:lnTo>
                    <a:lnTo>
                      <a:pt x="4185" y="7205"/>
                    </a:lnTo>
                    <a:lnTo>
                      <a:pt x="4339" y="7205"/>
                    </a:lnTo>
                    <a:lnTo>
                      <a:pt x="4495" y="7283"/>
                    </a:lnTo>
                    <a:lnTo>
                      <a:pt x="4572" y="7360"/>
                    </a:lnTo>
                    <a:lnTo>
                      <a:pt x="4572" y="7516"/>
                    </a:lnTo>
                    <a:lnTo>
                      <a:pt x="4572" y="7670"/>
                    </a:lnTo>
                    <a:lnTo>
                      <a:pt x="4495" y="7747"/>
                    </a:lnTo>
                    <a:lnTo>
                      <a:pt x="4339" y="7826"/>
                    </a:lnTo>
                    <a:lnTo>
                      <a:pt x="4185" y="7826"/>
                    </a:lnTo>
                    <a:close/>
                    <a:moveTo>
                      <a:pt x="4185" y="6276"/>
                    </a:moveTo>
                    <a:lnTo>
                      <a:pt x="1627" y="6276"/>
                    </a:lnTo>
                    <a:lnTo>
                      <a:pt x="1473" y="6199"/>
                    </a:lnTo>
                    <a:lnTo>
                      <a:pt x="1395" y="6121"/>
                    </a:lnTo>
                    <a:lnTo>
                      <a:pt x="1317" y="6043"/>
                    </a:lnTo>
                    <a:lnTo>
                      <a:pt x="1240" y="5888"/>
                    </a:lnTo>
                    <a:lnTo>
                      <a:pt x="1317" y="5811"/>
                    </a:lnTo>
                    <a:lnTo>
                      <a:pt x="1395" y="5656"/>
                    </a:lnTo>
                    <a:lnTo>
                      <a:pt x="1473" y="5578"/>
                    </a:lnTo>
                    <a:lnTo>
                      <a:pt x="1627" y="5578"/>
                    </a:lnTo>
                    <a:lnTo>
                      <a:pt x="4185" y="5578"/>
                    </a:lnTo>
                    <a:lnTo>
                      <a:pt x="4339" y="5578"/>
                    </a:lnTo>
                    <a:lnTo>
                      <a:pt x="4495" y="5656"/>
                    </a:lnTo>
                    <a:lnTo>
                      <a:pt x="4572" y="5811"/>
                    </a:lnTo>
                    <a:lnTo>
                      <a:pt x="4572" y="5888"/>
                    </a:lnTo>
                    <a:lnTo>
                      <a:pt x="4572" y="6043"/>
                    </a:lnTo>
                    <a:lnTo>
                      <a:pt x="4495" y="6121"/>
                    </a:lnTo>
                    <a:lnTo>
                      <a:pt x="4339" y="6199"/>
                    </a:lnTo>
                    <a:lnTo>
                      <a:pt x="4185" y="62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reflection blurRad="6350" stA="50000" endA="300" endPos="55500" dist="50800" dir="5400000" sy="-100000" algn="bl" rotWithShape="0"/>
              </a:effectLst>
            </p:spPr>
            <p:txBody>
              <a:bodyPr vert="horz" wrap="square" lIns="68562" tIns="34281" rIns="68562" bIns="34281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indent="-179972" algn="ctr" defTabSz="685617" fontAlgn="ctr">
                  <a:buFont typeface="Arial" panose="020B0604020202020204" pitchFamily="34" charset="0"/>
                  <a:buChar char="•"/>
                </a:pPr>
                <a:endParaRPr lang="zh-CN" altLang="en-US" sz="2800" kern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25" name="Right Arrow 157"/>
          <p:cNvSpPr/>
          <p:nvPr/>
        </p:nvSpPr>
        <p:spPr>
          <a:xfrm>
            <a:off x="4046959" y="3373057"/>
            <a:ext cx="383084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sz="160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  <p:sp>
        <p:nvSpPr>
          <p:cNvPr id="26" name="Right Arrow 157"/>
          <p:cNvSpPr/>
          <p:nvPr/>
        </p:nvSpPr>
        <p:spPr>
          <a:xfrm>
            <a:off x="7809993" y="3350571"/>
            <a:ext cx="383084" cy="356242"/>
          </a:xfrm>
          <a:prstGeom prst="rightArrow">
            <a:avLst>
              <a:gd name="adj1" fmla="val 40000"/>
              <a:gd name="adj2" fmla="val 50000"/>
            </a:avLst>
          </a:prstGeom>
          <a:gradFill flip="none" rotWithShape="1">
            <a:gsLst>
              <a:gs pos="15000">
                <a:schemeClr val="accent1">
                  <a:lumMod val="5000"/>
                  <a:lumOff val="95000"/>
                  <a:alpha val="0"/>
                </a:schemeClr>
              </a:gs>
              <a:gs pos="81000">
                <a:srgbClr val="99DFF9"/>
              </a:gs>
            </a:gsLst>
            <a:lin ang="0" scaled="1"/>
          </a:gradFill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0B0F0"/>
                </a:gs>
              </a:gsLst>
              <a:lin ang="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zh-CN" altLang="en-US" sz="1600"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  <a:sym typeface="Huawei Sans" panose="020C050303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383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65062" y="1051200"/>
            <a:ext cx="11306175" cy="4680000"/>
          </a:xfrm>
        </p:spPr>
        <p:txBody>
          <a:bodyPr/>
          <a:lstStyle/>
          <a:p>
            <a:r>
              <a:rPr lang="ru-RU" sz="16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Сертификация Huawei, охватывающая все области ИКТ, предназначена для создания структуры и стандартов развития талантов, подготовки специалистов в области ИКТ в цифровую эпоху и развитие здоровой экосистемы талантов в области ИКТ.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Портфель сертификации Huawei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20854" y="2099472"/>
            <a:ext cx="10605546" cy="4238761"/>
            <a:chOff x="806999" y="2101258"/>
            <a:chExt cx="10605546" cy="4238761"/>
          </a:xfrm>
        </p:grpSpPr>
        <p:sp>
          <p:nvSpPr>
            <p:cNvPr id="64" name="矩形 63"/>
            <p:cNvSpPr/>
            <p:nvPr/>
          </p:nvSpPr>
          <p:spPr bwMode="ltGray">
            <a:xfrm>
              <a:off x="3596754" y="3319701"/>
              <a:ext cx="720000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5" name="矩形 64"/>
            <p:cNvSpPr/>
            <p:nvPr/>
          </p:nvSpPr>
          <p:spPr bwMode="ltGray">
            <a:xfrm>
              <a:off x="5998020" y="2621150"/>
              <a:ext cx="3092213" cy="324000"/>
            </a:xfrm>
            <a:prstGeom prst="rect">
              <a:avLst/>
            </a:prstGeom>
            <a:noFill/>
            <a:ln w="63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3" name="矩形 122"/>
            <p:cNvSpPr/>
            <p:nvPr/>
          </p:nvSpPr>
          <p:spPr bwMode="ltGray">
            <a:xfrm>
              <a:off x="2793354" y="2621150"/>
              <a:ext cx="3123498" cy="324000"/>
            </a:xfrm>
            <a:prstGeom prst="rect">
              <a:avLst/>
            </a:prstGeom>
            <a:noFill/>
            <a:ln w="6350" cap="flat" cmpd="sng" algn="ctr">
              <a:solidFill>
                <a:srgbClr val="00B0F0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4" name="文本框 47"/>
            <p:cNvSpPr txBox="1"/>
            <p:nvPr/>
          </p:nvSpPr>
          <p:spPr bwMode="ltGray">
            <a:xfrm>
              <a:off x="6984858" y="2572482"/>
              <a:ext cx="1973989" cy="233775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Общественная безопасность</a:t>
              </a:r>
            </a:p>
          </p:txBody>
        </p:sp>
        <p:sp>
          <p:nvSpPr>
            <p:cNvPr id="125" name="文本框 34"/>
            <p:cNvSpPr txBox="1"/>
            <p:nvPr/>
          </p:nvSpPr>
          <p:spPr bwMode="ltGray">
            <a:xfrm>
              <a:off x="4440128" y="2101258"/>
              <a:ext cx="4321597" cy="5095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 defTabSz="1219272">
                <a:defRPr sz="3600" b="1">
                  <a:gradFill flip="none" rotWithShape="1">
                    <a:gsLst>
                      <a:gs pos="0">
                        <a:srgbClr val="21D6E0"/>
                      </a:gs>
                      <a:gs pos="46000">
                        <a:srgbClr val="0087E6"/>
                      </a:gs>
                      <a:gs pos="100000">
                        <a:srgbClr val="005CBF"/>
                      </a:gs>
                    </a:gsLst>
                    <a:lin ang="5400000" scaled="0"/>
                  </a:gradFill>
                </a:defRPr>
              </a:lvl1pPr>
              <a:lvl2pPr marL="609636" defTabSz="1219272">
                <a:defRPr sz="2400"/>
              </a:lvl2pPr>
              <a:lvl3pPr marL="1219272" defTabSz="1219272">
                <a:defRPr sz="2400"/>
              </a:lvl3pPr>
              <a:lvl4pPr marL="1828908" defTabSz="1219272">
                <a:defRPr sz="2400"/>
              </a:lvl4pPr>
              <a:lvl5pPr marL="2438545" defTabSz="1219272">
                <a:defRPr sz="2400"/>
              </a:lvl5pPr>
              <a:lvl6pPr marL="3048180" defTabSz="1219272">
                <a:defRPr sz="2400"/>
              </a:lvl6pPr>
              <a:lvl7pPr marL="3657816" defTabSz="1219272">
                <a:defRPr sz="2400"/>
              </a:lvl7pPr>
              <a:lvl8pPr marL="4267452" defTabSz="1219272">
                <a:defRPr sz="2400"/>
              </a:lvl8pPr>
              <a:lvl9pPr marL="4877087" defTabSz="1219272">
                <a:defRPr sz="2400"/>
              </a:lvl9pPr>
            </a:lstStyle>
            <a:p>
              <a:pPr fontAlgn="ctr"/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Сертификация</a:t>
              </a:r>
              <a:r>
                <a:rPr lang="en-US" sz="2400" dirty="0">
                  <a:latin typeface="Arial" panose="020B0604020202020204" pitchFamily="34" charset="0"/>
                  <a:cs typeface="Arial" panose="020B0604020202020204" pitchFamily="34" charset="0"/>
                </a:rPr>
                <a:t> Huawei</a:t>
              </a:r>
            </a:p>
          </p:txBody>
        </p:sp>
        <p:sp>
          <p:nvSpPr>
            <p:cNvPr id="126" name="矩形 125"/>
            <p:cNvSpPr/>
            <p:nvPr/>
          </p:nvSpPr>
          <p:spPr bwMode="ltGray">
            <a:xfrm>
              <a:off x="2793354" y="3319701"/>
              <a:ext cx="720000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7" name="矩形 126"/>
            <p:cNvSpPr/>
            <p:nvPr/>
          </p:nvSpPr>
          <p:spPr bwMode="ltGray">
            <a:xfrm>
              <a:off x="2793354" y="3709679"/>
              <a:ext cx="5468517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algn="ctr" defTabSz="914400" fontAlgn="ctr"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defRPr/>
              </a:pPr>
              <a:r>
                <a:rPr lang="en-US" sz="1050" noProof="1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GaussDB</a:t>
              </a:r>
            </a:p>
          </p:txBody>
        </p:sp>
        <p:sp>
          <p:nvSpPr>
            <p:cNvPr id="128" name="矩形 127"/>
            <p:cNvSpPr/>
            <p:nvPr/>
          </p:nvSpPr>
          <p:spPr bwMode="ltGray">
            <a:xfrm>
              <a:off x="2793354" y="4820643"/>
              <a:ext cx="5451574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-167996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 typeface="Arial" panose="020B0604020202020204" pitchFamily="34" charset="0"/>
                <a:buChar char="•"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29" name="矩形 128"/>
            <p:cNvSpPr/>
            <p:nvPr/>
          </p:nvSpPr>
          <p:spPr bwMode="ltGray">
            <a:xfrm>
              <a:off x="2793354" y="5221090"/>
              <a:ext cx="2680683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-167996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 typeface="Arial" panose="020B0604020202020204" pitchFamily="34" charset="0"/>
                <a:buChar char="•"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0" name="矩形 129"/>
            <p:cNvSpPr/>
            <p:nvPr/>
          </p:nvSpPr>
          <p:spPr bwMode="ltGray">
            <a:xfrm>
              <a:off x="5541120" y="5221090"/>
              <a:ext cx="2703808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-167996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 typeface="Arial" panose="020B0604020202020204" pitchFamily="34" charset="0"/>
                <a:buChar char="•"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1" name="矩形 130"/>
            <p:cNvSpPr/>
            <p:nvPr/>
          </p:nvSpPr>
          <p:spPr bwMode="ltGray">
            <a:xfrm>
              <a:off x="2793354" y="5623805"/>
              <a:ext cx="1753200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-167996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 typeface="Arial" panose="020B0604020202020204" pitchFamily="34" charset="0"/>
                <a:buChar char="•"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2" name="矩形 131"/>
            <p:cNvSpPr/>
            <p:nvPr/>
          </p:nvSpPr>
          <p:spPr bwMode="ltGray">
            <a:xfrm>
              <a:off x="4642541" y="5623805"/>
              <a:ext cx="1753200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3" name="矩形 132"/>
            <p:cNvSpPr/>
            <p:nvPr/>
          </p:nvSpPr>
          <p:spPr bwMode="ltGray">
            <a:xfrm>
              <a:off x="6491728" y="5623805"/>
              <a:ext cx="1753200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4" name="矩形 133"/>
            <p:cNvSpPr/>
            <p:nvPr/>
          </p:nvSpPr>
          <p:spPr bwMode="ltGray">
            <a:xfrm>
              <a:off x="8351972" y="4820643"/>
              <a:ext cx="738261" cy="1516942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-167996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 typeface="Arial" panose="020B0604020202020204" pitchFamily="34" charset="0"/>
                <a:buChar char="•"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35" name="文本框 47"/>
            <p:cNvSpPr txBox="1"/>
            <p:nvPr/>
          </p:nvSpPr>
          <p:spPr bwMode="ltGray">
            <a:xfrm>
              <a:off x="4467055" y="4881200"/>
              <a:ext cx="1979356" cy="142199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Центр обработки данных</a:t>
              </a:r>
            </a:p>
          </p:txBody>
        </p:sp>
        <p:sp>
          <p:nvSpPr>
            <p:cNvPr id="136" name="文本框 47"/>
            <p:cNvSpPr txBox="1"/>
            <p:nvPr/>
          </p:nvSpPr>
          <p:spPr bwMode="ltGray">
            <a:xfrm>
              <a:off x="3761427" y="5221090"/>
              <a:ext cx="998727" cy="167564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Хранение</a:t>
              </a:r>
            </a:p>
          </p:txBody>
        </p:sp>
        <p:sp>
          <p:nvSpPr>
            <p:cNvPr id="137" name="文本框 47"/>
            <p:cNvSpPr txBox="1"/>
            <p:nvPr/>
          </p:nvSpPr>
          <p:spPr bwMode="ltGray">
            <a:xfrm>
              <a:off x="6046732" y="5176447"/>
              <a:ext cx="1989703" cy="253916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Интеллектуальные вычисления</a:t>
              </a:r>
            </a:p>
          </p:txBody>
        </p:sp>
        <p:sp>
          <p:nvSpPr>
            <p:cNvPr id="138" name="文本框 47"/>
            <p:cNvSpPr txBox="1"/>
            <p:nvPr/>
          </p:nvSpPr>
          <p:spPr bwMode="black">
            <a:xfrm>
              <a:off x="3093707" y="5658561"/>
              <a:ext cx="1415664" cy="223149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b="1" dirty="0">
                  <a:solidFill>
                    <a:srgbClr val="15151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Передача данных</a:t>
              </a:r>
              <a:endParaRPr lang="en-US" sz="1050" b="1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9" name="文本框 47"/>
            <p:cNvSpPr txBox="1"/>
            <p:nvPr/>
          </p:nvSpPr>
          <p:spPr bwMode="ltGray">
            <a:xfrm>
              <a:off x="8388318" y="5448309"/>
              <a:ext cx="665568" cy="253916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Безопасность</a:t>
              </a:r>
            </a:p>
          </p:txBody>
        </p:sp>
        <p:sp>
          <p:nvSpPr>
            <p:cNvPr id="140" name="文本框 47"/>
            <p:cNvSpPr txBox="1"/>
            <p:nvPr/>
          </p:nvSpPr>
          <p:spPr bwMode="ltGray">
            <a:xfrm>
              <a:off x="4035945" y="2660040"/>
              <a:ext cx="811078" cy="219451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Финансы</a:t>
              </a:r>
            </a:p>
          </p:txBody>
        </p:sp>
        <p:sp>
          <p:nvSpPr>
            <p:cNvPr id="141" name="矩形 140"/>
            <p:cNvSpPr/>
            <p:nvPr/>
          </p:nvSpPr>
          <p:spPr bwMode="ltGray">
            <a:xfrm>
              <a:off x="5541121" y="4113920"/>
              <a:ext cx="2720750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r>
                <a:rPr kumimoji="0" lang="ru-RU" sz="1050" b="0" i="0" u="none" strike="noStrike" cap="none" normalizeH="0" baseline="0" noProof="1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Облачные услуги</a:t>
              </a:r>
            </a:p>
          </p:txBody>
        </p:sp>
        <p:sp>
          <p:nvSpPr>
            <p:cNvPr id="142" name="矩形 141"/>
            <p:cNvSpPr/>
            <p:nvPr/>
          </p:nvSpPr>
          <p:spPr bwMode="ltGray">
            <a:xfrm>
              <a:off x="2793354" y="4113920"/>
              <a:ext cx="2682341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r>
                <a:rPr kumimoji="0" lang="ru-RU" sz="1050" b="0" i="0" u="none" strike="noStrike" cap="none" normalizeH="0" baseline="0" noProof="1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Облачные вычисления</a:t>
              </a:r>
            </a:p>
          </p:txBody>
        </p:sp>
        <p:sp>
          <p:nvSpPr>
            <p:cNvPr id="143" name="矩形 142"/>
            <p:cNvSpPr/>
            <p:nvPr/>
          </p:nvSpPr>
          <p:spPr bwMode="ltGray">
            <a:xfrm>
              <a:off x="4400154" y="3319701"/>
              <a:ext cx="720000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5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44" name="矩形 143"/>
            <p:cNvSpPr/>
            <p:nvPr/>
          </p:nvSpPr>
          <p:spPr bwMode="ltGray">
            <a:xfrm>
              <a:off x="5177050" y="3319700"/>
              <a:ext cx="1678903" cy="339353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ru-RU" sz="1050" b="0" i="0" u="none" strike="noStrike" cap="none" normalizeH="0" baseline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Интеллектуальные</a:t>
              </a:r>
            </a:p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r>
                <a:rPr kumimoji="0" lang="ru-RU" sz="1050" b="0" i="0" u="none" strike="noStrike" cap="none" normalizeH="0" baseline="0" dirty="0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идеонаблюдение</a:t>
              </a:r>
            </a:p>
          </p:txBody>
        </p:sp>
        <p:sp>
          <p:nvSpPr>
            <p:cNvPr id="145" name="矩形 144"/>
            <p:cNvSpPr/>
            <p:nvPr/>
          </p:nvSpPr>
          <p:spPr bwMode="ltGray">
            <a:xfrm>
              <a:off x="6721744" y="3319701"/>
              <a:ext cx="1540127" cy="324000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r>
                <a:rPr kumimoji="0" lang="ru-RU" sz="1050" b="0" i="0" u="none" strike="noStrike" cap="none" normalizeH="0" baseline="0" noProof="1">
                  <a:ln>
                    <a:noFill/>
                  </a:ln>
                  <a:solidFill>
                    <a:prstClr val="black"/>
                  </a:solidFill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  <a:sym typeface="Arial"/>
                </a:rPr>
                <a:t>Корпоративная связь</a:t>
              </a:r>
            </a:p>
          </p:txBody>
        </p:sp>
        <p:sp>
          <p:nvSpPr>
            <p:cNvPr id="146" name="矩形 145"/>
            <p:cNvSpPr/>
            <p:nvPr/>
          </p:nvSpPr>
          <p:spPr bwMode="ltGray">
            <a:xfrm>
              <a:off x="8351972" y="3319701"/>
              <a:ext cx="738261" cy="1118219"/>
            </a:xfrm>
            <a:prstGeom prst="rect">
              <a:avLst/>
            </a:prstGeom>
            <a:noFill/>
            <a:ln w="6350" cap="flat" cmpd="sng" algn="ctr">
              <a:solidFill>
                <a:srgbClr val="1EACC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47" name="文本框 47"/>
            <p:cNvSpPr txBox="1"/>
            <p:nvPr/>
          </p:nvSpPr>
          <p:spPr bwMode="ltGray">
            <a:xfrm>
              <a:off x="8143853" y="3680274"/>
              <a:ext cx="1118277" cy="577081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Разработчик приложений Kunpeng</a:t>
              </a:r>
            </a:p>
            <a:p>
              <a:pPr algn="ctr" defTabSz="914583" fontAlgn="ctr"/>
              <a:endPara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8" name="文本框 47"/>
            <p:cNvSpPr txBox="1"/>
            <p:nvPr/>
          </p:nvSpPr>
          <p:spPr bwMode="ltGray">
            <a:xfrm>
              <a:off x="2785483" y="3304522"/>
              <a:ext cx="838652" cy="217375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Большие данные</a:t>
              </a:r>
            </a:p>
          </p:txBody>
        </p:sp>
        <p:sp>
          <p:nvSpPr>
            <p:cNvPr id="149" name="文本框 47"/>
            <p:cNvSpPr txBox="1"/>
            <p:nvPr/>
          </p:nvSpPr>
          <p:spPr bwMode="ltGray">
            <a:xfrm>
              <a:off x="3829240" y="3362413"/>
              <a:ext cx="405629" cy="221780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fontAlgn="ctr"/>
              <a:r>
                <a:rPr lang="en-US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ИИ</a:t>
              </a:r>
            </a:p>
          </p:txBody>
        </p:sp>
        <p:sp>
          <p:nvSpPr>
            <p:cNvPr id="150" name="文本框 47"/>
            <p:cNvSpPr txBox="1"/>
            <p:nvPr/>
          </p:nvSpPr>
          <p:spPr bwMode="ltGray">
            <a:xfrm>
              <a:off x="4414778" y="3266504"/>
              <a:ext cx="1041630" cy="267025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fontAlgn="ctr"/>
              <a:r>
                <a:rPr lang="ru-RU" sz="100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Интернет вещей</a:t>
              </a:r>
            </a:p>
          </p:txBody>
        </p:sp>
        <p:sp>
          <p:nvSpPr>
            <p:cNvPr id="151" name="矩形 150"/>
            <p:cNvSpPr/>
            <p:nvPr/>
          </p:nvSpPr>
          <p:spPr bwMode="ltGray">
            <a:xfrm>
              <a:off x="810254" y="2536801"/>
              <a:ext cx="1700875" cy="492699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2" name="文本框 47"/>
            <p:cNvSpPr txBox="1"/>
            <p:nvPr/>
          </p:nvSpPr>
          <p:spPr bwMode="ltGray">
            <a:xfrm>
              <a:off x="844146" y="2447016"/>
              <a:ext cx="1672879" cy="394154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>
                <a:lnSpc>
                  <a:spcPct val="150000"/>
                </a:lnSpc>
              </a:pPr>
              <a:r>
                <a:rPr lang="ru-RU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Вертикальная сертификация ИКТ</a:t>
              </a:r>
            </a:p>
            <a:p>
              <a:pPr algn="ctr" defTabSz="914583" fontAlgn="ctr">
                <a:lnSpc>
                  <a:spcPct val="150000"/>
                </a:lnSpc>
              </a:pPr>
              <a:endParaRPr 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" name="折角形 152"/>
            <p:cNvSpPr/>
            <p:nvPr/>
          </p:nvSpPr>
          <p:spPr bwMode="ltGray">
            <a:xfrm flipV="1">
              <a:off x="810254" y="3319700"/>
              <a:ext cx="1700875" cy="1118218"/>
            </a:xfrm>
            <a:prstGeom prst="foldedCorner">
              <a:avLst>
                <a:gd name="adj" fmla="val 0"/>
              </a:avLst>
            </a:prstGeom>
            <a:solidFill>
              <a:srgbClr val="1EACC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324000" rtlCol="0" anchor="ctr">
              <a:noAutofit/>
            </a:bodyPr>
            <a:lstStyle/>
            <a:p>
              <a:pPr marL="0" marR="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90000"/>
                </a:buClr>
                <a:buSzPct val="75000"/>
                <a:buFontTx/>
                <a:buNone/>
                <a:defRPr/>
              </a:pPr>
              <a:endParaRPr kumimoji="0" lang="en-US" altLang="zh-CN" sz="6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4" name="文本框 47"/>
            <p:cNvSpPr txBox="1"/>
            <p:nvPr/>
          </p:nvSpPr>
          <p:spPr bwMode="ltGray">
            <a:xfrm>
              <a:off x="828097" y="3512339"/>
              <a:ext cx="1665188" cy="620435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>
                <a:lnSpc>
                  <a:spcPct val="150000"/>
                </a:lnSpc>
              </a:pPr>
              <a:r>
                <a:rPr lang="ru-RU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Сертификация платформ и сервисов</a:t>
              </a:r>
            </a:p>
            <a:p>
              <a:pPr algn="ctr" defTabSz="914583" fontAlgn="ctr">
                <a:lnSpc>
                  <a:spcPct val="150000"/>
                </a:lnSpc>
              </a:pPr>
              <a:endParaRPr 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914583" fontAlgn="ctr">
                <a:lnSpc>
                  <a:spcPct val="150000"/>
                </a:lnSpc>
              </a:pPr>
              <a:endParaRPr 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5" name="折角形 154"/>
            <p:cNvSpPr/>
            <p:nvPr/>
          </p:nvSpPr>
          <p:spPr bwMode="ltGray">
            <a:xfrm flipV="1">
              <a:off x="810558" y="4820642"/>
              <a:ext cx="1700266" cy="1509489"/>
            </a:xfrm>
            <a:prstGeom prst="foldedCorner">
              <a:avLst>
                <a:gd name="adj" fmla="val 0"/>
              </a:avLst>
            </a:prstGeom>
            <a:solidFill>
              <a:srgbClr val="667FE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lIns="324000" rtlCol="0" anchor="ctr">
              <a:noAutofit/>
            </a:bodyPr>
            <a:lstStyle/>
            <a:p>
              <a:pPr marL="0" marR="0" lvl="1" indent="0" algn="ctr" defTabSz="914400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990000"/>
                </a:buClr>
                <a:buSzPct val="75000"/>
                <a:buFontTx/>
                <a:buNone/>
                <a:defRPr/>
              </a:pPr>
              <a:endParaRPr kumimoji="0" lang="en-US" altLang="zh-CN" sz="650" b="0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6" name="文本框 47"/>
            <p:cNvSpPr txBox="1"/>
            <p:nvPr/>
          </p:nvSpPr>
          <p:spPr bwMode="ltGray">
            <a:xfrm>
              <a:off x="931837" y="5114315"/>
              <a:ext cx="1470660" cy="877545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>
                <a:lnSpc>
                  <a:spcPct val="150000"/>
                </a:lnSpc>
              </a:pPr>
              <a:r>
                <a:rPr lang="ru-RU" sz="105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Сертификация инфраструктуры ИКТ</a:t>
              </a:r>
            </a:p>
            <a:p>
              <a:pPr algn="ctr" defTabSz="914583" fontAlgn="ctr">
                <a:lnSpc>
                  <a:spcPct val="150000"/>
                </a:lnSpc>
              </a:pPr>
              <a:endParaRPr 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 defTabSz="914583" fontAlgn="ctr">
                <a:lnSpc>
                  <a:spcPct val="150000"/>
                </a:lnSpc>
              </a:pPr>
              <a:endParaRPr lang="en-US" sz="105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7" name="文本框 47"/>
            <p:cNvSpPr txBox="1"/>
            <p:nvPr/>
          </p:nvSpPr>
          <p:spPr bwMode="ltGray">
            <a:xfrm>
              <a:off x="5014554" y="5663019"/>
              <a:ext cx="1256675" cy="173946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en-US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WLAN</a:t>
              </a:r>
            </a:p>
          </p:txBody>
        </p:sp>
        <p:sp>
          <p:nvSpPr>
            <p:cNvPr id="158" name="文本框 47"/>
            <p:cNvSpPr txBox="1"/>
            <p:nvPr/>
          </p:nvSpPr>
          <p:spPr bwMode="ltGray">
            <a:xfrm>
              <a:off x="7081859" y="5667013"/>
              <a:ext cx="592438" cy="239342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en-US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SDN</a:t>
              </a:r>
            </a:p>
          </p:txBody>
        </p:sp>
        <p:cxnSp>
          <p:nvCxnSpPr>
            <p:cNvPr id="159" name="直接连接符 158"/>
            <p:cNvCxnSpPr/>
            <p:nvPr/>
          </p:nvCxnSpPr>
          <p:spPr bwMode="ltGray">
            <a:xfrm>
              <a:off x="806999" y="3162524"/>
              <a:ext cx="8280000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直接连接符 159"/>
            <p:cNvCxnSpPr/>
            <p:nvPr/>
          </p:nvCxnSpPr>
          <p:spPr bwMode="ltGray">
            <a:xfrm>
              <a:off x="806999" y="4647273"/>
              <a:ext cx="8280000" cy="0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1" name="矩形 160"/>
            <p:cNvSpPr/>
            <p:nvPr/>
          </p:nvSpPr>
          <p:spPr bwMode="ltGray">
            <a:xfrm>
              <a:off x="9324546" y="2600748"/>
              <a:ext cx="2087114" cy="3716435"/>
            </a:xfrm>
            <a:prstGeom prst="rect">
              <a:avLst/>
            </a:prstGeom>
            <a:gradFill flip="none" rotWithShape="1">
              <a:gsLst>
                <a:gs pos="100000">
                  <a:srgbClr val="00B0F0"/>
                </a:gs>
                <a:gs pos="55000">
                  <a:srgbClr val="1EACC8"/>
                </a:gs>
                <a:gs pos="0">
                  <a:srgbClr val="667FE8"/>
                </a:gs>
              </a:gsLst>
              <a:lin ang="54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609636" marR="0" lvl="1" indent="0" defTabSz="1219272" eaLnBrk="1" fontAlgn="ctr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62" name="文本框 7"/>
            <p:cNvSpPr txBox="1"/>
            <p:nvPr/>
          </p:nvSpPr>
          <p:spPr bwMode="ltGray">
            <a:xfrm>
              <a:off x="9248465" y="5686759"/>
              <a:ext cx="2124000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lvl="1" algn="ctr" defTabSz="1219444" fontAlgn="ctr">
                <a:lnSpc>
                  <a:spcPct val="110000"/>
                </a:lnSpc>
              </a:pPr>
              <a:r>
                <a:rPr lang="ru-RU" sz="1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Сертифицированный специалист по ИКТ Huawei, уровень </a:t>
              </a:r>
              <a:r>
                <a:rPr lang="en-US" sz="1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Associate</a:t>
              </a:r>
              <a:endParaRPr lang="ru-RU" sz="1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3" name="文本框 7"/>
            <p:cNvSpPr txBox="1"/>
            <p:nvPr/>
          </p:nvSpPr>
          <p:spPr bwMode="ltGray">
            <a:xfrm>
              <a:off x="9248465" y="4559032"/>
              <a:ext cx="2124000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lvl="1" algn="ctr" defTabSz="1219444" fontAlgn="ctr">
                <a:lnSpc>
                  <a:spcPct val="110000"/>
                </a:lnSpc>
              </a:pPr>
              <a:r>
                <a:rPr lang="ru-RU" sz="1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Сертифицированный специалист по ИКТ Huawei, уровень </a:t>
              </a:r>
              <a:r>
                <a:rPr lang="en-US" sz="1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Professional</a:t>
              </a:r>
              <a:endParaRPr lang="ru-RU" sz="1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64" name="文本框 7"/>
            <p:cNvSpPr txBox="1"/>
            <p:nvPr/>
          </p:nvSpPr>
          <p:spPr bwMode="ltGray">
            <a:xfrm>
              <a:off x="9288545" y="3469691"/>
              <a:ext cx="2124000" cy="26161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marL="0" lvl="1" algn="ctr" defTabSz="1219444" fontAlgn="ctr">
                <a:lnSpc>
                  <a:spcPct val="110000"/>
                </a:lnSpc>
              </a:pPr>
              <a:r>
                <a:rPr lang="ru-RU" sz="1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Сертифицированный специалист по ИКТ Huawei, уровень </a:t>
              </a:r>
              <a:r>
                <a:rPr lang="en-US" sz="1000" dirty="0">
                  <a:solidFill>
                    <a:prstClr val="whit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Expert</a:t>
              </a:r>
              <a:endParaRPr lang="ru-RU" sz="10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65" name="直接箭头连接符 164"/>
            <p:cNvCxnSpPr/>
            <p:nvPr/>
          </p:nvCxnSpPr>
          <p:spPr bwMode="ltGray">
            <a:xfrm flipH="1" flipV="1">
              <a:off x="10310465" y="4897439"/>
              <a:ext cx="0" cy="14400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ysDot"/>
              <a:miter lim="800000"/>
              <a:tailEnd type="triangle"/>
            </a:ln>
            <a:effectLst/>
          </p:spPr>
        </p:cxnSp>
        <p:pic>
          <p:nvPicPr>
            <p:cNvPr id="166" name="图片 16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9913493" y="4955561"/>
              <a:ext cx="793945" cy="792604"/>
            </a:xfrm>
            <a:prstGeom prst="rect">
              <a:avLst/>
            </a:prstGeom>
          </p:spPr>
        </p:pic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9914465" y="3901463"/>
              <a:ext cx="792000" cy="792000"/>
            </a:xfrm>
            <a:prstGeom prst="rect">
              <a:avLst/>
            </a:prstGeom>
          </p:spPr>
        </p:pic>
        <p:pic>
          <p:nvPicPr>
            <p:cNvPr id="168" name="图片 16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9914465" y="2792193"/>
              <a:ext cx="792000" cy="792000"/>
            </a:xfrm>
            <a:prstGeom prst="rect">
              <a:avLst/>
            </a:prstGeom>
          </p:spPr>
        </p:pic>
        <p:cxnSp>
          <p:nvCxnSpPr>
            <p:cNvPr id="169" name="直接箭头连接符 168"/>
            <p:cNvCxnSpPr/>
            <p:nvPr/>
          </p:nvCxnSpPr>
          <p:spPr bwMode="ltGray">
            <a:xfrm flipH="1" flipV="1">
              <a:off x="10310465" y="3824778"/>
              <a:ext cx="0" cy="14400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ysDot"/>
              <a:miter lim="800000"/>
              <a:tailEnd type="triangle"/>
            </a:ln>
            <a:effectLst/>
          </p:spPr>
        </p:cxnSp>
        <p:sp>
          <p:nvSpPr>
            <p:cNvPr id="170" name="矩形 169"/>
            <p:cNvSpPr/>
            <p:nvPr/>
          </p:nvSpPr>
          <p:spPr bwMode="ltGray">
            <a:xfrm>
              <a:off x="6498205" y="6016019"/>
              <a:ext cx="1746724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182871" tIns="91435" rIns="182871" bIns="91435" rtlCol="0" anchor="ctr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ts val="280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71" name="文本框 47"/>
            <p:cNvSpPr txBox="1"/>
            <p:nvPr/>
          </p:nvSpPr>
          <p:spPr bwMode="ltGray">
            <a:xfrm>
              <a:off x="2911274" y="6054909"/>
              <a:ext cx="979756" cy="253916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Передача</a:t>
              </a:r>
            </a:p>
          </p:txBody>
        </p:sp>
        <p:sp>
          <p:nvSpPr>
            <p:cNvPr id="172" name="文本框 47"/>
            <p:cNvSpPr txBox="1"/>
            <p:nvPr/>
          </p:nvSpPr>
          <p:spPr bwMode="ltGray">
            <a:xfrm>
              <a:off x="4266414" y="6054909"/>
              <a:ext cx="748139" cy="266774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ru-RU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Доступ</a:t>
              </a:r>
              <a:endParaRPr lang="en-US" sz="105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3" name="文本框 47"/>
            <p:cNvSpPr txBox="1"/>
            <p:nvPr/>
          </p:nvSpPr>
          <p:spPr bwMode="ltGray">
            <a:xfrm>
              <a:off x="6498205" y="6054909"/>
              <a:ext cx="1666540" cy="253916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en-US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5G</a:t>
              </a:r>
            </a:p>
          </p:txBody>
        </p:sp>
        <p:sp>
          <p:nvSpPr>
            <p:cNvPr id="174" name="矩形 173"/>
            <p:cNvSpPr/>
            <p:nvPr/>
          </p:nvSpPr>
          <p:spPr bwMode="ltGray">
            <a:xfrm>
              <a:off x="2787821" y="6016019"/>
              <a:ext cx="1152000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75" name="矩形 174"/>
            <p:cNvSpPr/>
            <p:nvPr/>
          </p:nvSpPr>
          <p:spPr bwMode="ltGray">
            <a:xfrm>
              <a:off x="4018361" y="6016019"/>
              <a:ext cx="1152000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76" name="矩形 175"/>
            <p:cNvSpPr/>
            <p:nvPr/>
          </p:nvSpPr>
          <p:spPr bwMode="ltGray">
            <a:xfrm>
              <a:off x="5243741" y="6016019"/>
              <a:ext cx="1152000" cy="324000"/>
            </a:xfrm>
            <a:prstGeom prst="rect">
              <a:avLst/>
            </a:prstGeom>
            <a:noFill/>
            <a:ln w="6350" cap="flat" cmpd="sng" algn="ctr">
              <a:solidFill>
                <a:srgbClr val="667FE8"/>
              </a:solidFill>
              <a:prstDash val="solid"/>
              <a:miter lim="800000"/>
            </a:ln>
            <a:effectLst/>
          </p:spPr>
          <p:txBody>
            <a:bodyPr wrap="square" lIns="0" tIns="0" rIns="0" bIns="0" rtlCol="0" anchor="ctr" anchorCtr="0">
              <a:noAutofit/>
            </a:bodyPr>
            <a:lstStyle/>
            <a:p>
              <a:pPr marL="0" marR="81280" lvl="1" indent="0" algn="ctr" defTabSz="914400" eaLnBrk="1" fontAlgn="ctr" latinLnBrk="0" hangingPunct="1">
                <a:lnSpc>
                  <a:spcPct val="0"/>
                </a:lnSpc>
                <a:spcBef>
                  <a:spcPct val="0"/>
                </a:spcBef>
                <a:spcAft>
                  <a:spcPct val="0"/>
                </a:spcAft>
                <a:buClr>
                  <a:srgbClr val="990000"/>
                </a:buClr>
                <a:buSzPct val="60000"/>
                <a:buFontTx/>
                <a:buNone/>
                <a:defRPr/>
              </a:pPr>
              <a:endParaRPr kumimoji="0" lang="zh-CN" altLang="en-US" sz="1000" b="0" i="0" u="none" strike="noStrike" kern="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177" name="文本框 47"/>
            <p:cNvSpPr txBox="1"/>
            <p:nvPr/>
          </p:nvSpPr>
          <p:spPr bwMode="ltGray">
            <a:xfrm>
              <a:off x="5629092" y="6054909"/>
              <a:ext cx="448136" cy="266774"/>
            </a:xfrm>
            <a:prstGeom prst="rect">
              <a:avLst/>
            </a:prstGeom>
            <a:noFill/>
            <a:effectLst/>
          </p:spPr>
          <p:txBody>
            <a:bodyPr wrap="square" rtlCol="0">
              <a:noAutofit/>
            </a:bodyPr>
            <a:lstStyle/>
            <a:p>
              <a:pPr algn="ctr" defTabSz="914583" fontAlgn="ctr"/>
              <a:r>
                <a:rPr lang="en-US" sz="1050" dirty="0">
                  <a:solidFill>
                    <a:prstClr val="black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89183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Портфель сертификации Huawei в области связи</a:t>
            </a:r>
          </a:p>
        </p:txBody>
      </p:sp>
      <p:sp>
        <p:nvSpPr>
          <p:cNvPr id="35" name="iS1íḋe"/>
          <p:cNvSpPr/>
          <p:nvPr/>
        </p:nvSpPr>
        <p:spPr>
          <a:xfrm>
            <a:off x="4269818" y="1242156"/>
            <a:ext cx="1350102" cy="1866792"/>
          </a:xfrm>
          <a:custGeom>
            <a:avLst/>
            <a:gdLst>
              <a:gd name="connsiteX0" fmla="*/ 985320 w 2241318"/>
              <a:gd name="connsiteY0" fmla="*/ 886641 h 3657694"/>
              <a:gd name="connsiteX1" fmla="*/ 880387 w 2241318"/>
              <a:gd name="connsiteY1" fmla="*/ 969061 h 3657694"/>
              <a:gd name="connsiteX2" fmla="*/ 972306 w 2241318"/>
              <a:gd name="connsiteY2" fmla="*/ 1054540 h 3657694"/>
              <a:gd name="connsiteX3" fmla="*/ 992252 w 2241318"/>
              <a:gd name="connsiteY3" fmla="*/ 1069243 h 3657694"/>
              <a:gd name="connsiteX4" fmla="*/ 994989 w 2241318"/>
              <a:gd name="connsiteY4" fmla="*/ 1065184 h 3657694"/>
              <a:gd name="connsiteX5" fmla="*/ 998436 w 2241318"/>
              <a:gd name="connsiteY5" fmla="*/ 991227 h 3657694"/>
              <a:gd name="connsiteX6" fmla="*/ 985320 w 2241318"/>
              <a:gd name="connsiteY6" fmla="*/ 886641 h 3657694"/>
              <a:gd name="connsiteX7" fmla="*/ 1562448 w 2241318"/>
              <a:gd name="connsiteY7" fmla="*/ 0 h 3657694"/>
              <a:gd name="connsiteX8" fmla="*/ 1582435 w 2241318"/>
              <a:gd name="connsiteY8" fmla="*/ 114889 h 3657694"/>
              <a:gd name="connsiteX9" fmla="*/ 1652390 w 2241318"/>
              <a:gd name="connsiteY9" fmla="*/ 417096 h 3657694"/>
              <a:gd name="connsiteX10" fmla="*/ 1519975 w 2241318"/>
              <a:gd name="connsiteY10" fmla="*/ 516999 h 3657694"/>
              <a:gd name="connsiteX11" fmla="*/ 1475004 w 2241318"/>
              <a:gd name="connsiteY11" fmla="*/ 646873 h 3657694"/>
              <a:gd name="connsiteX12" fmla="*/ 1617412 w 2241318"/>
              <a:gd name="connsiteY12" fmla="*/ 1029003 h 3657694"/>
              <a:gd name="connsiteX13" fmla="*/ 1737335 w 2241318"/>
              <a:gd name="connsiteY13" fmla="*/ 1103931 h 3657694"/>
              <a:gd name="connsiteX14" fmla="*/ 2024650 w 2241318"/>
              <a:gd name="connsiteY14" fmla="*/ 951578 h 3657694"/>
              <a:gd name="connsiteX15" fmla="*/ 2057129 w 2241318"/>
              <a:gd name="connsiteY15" fmla="*/ 896631 h 3657694"/>
              <a:gd name="connsiteX16" fmla="*/ 2152068 w 2241318"/>
              <a:gd name="connsiteY16" fmla="*/ 821704 h 3657694"/>
              <a:gd name="connsiteX17" fmla="*/ 2237013 w 2241318"/>
              <a:gd name="connsiteY17" fmla="*/ 904124 h 3657694"/>
              <a:gd name="connsiteX18" fmla="*/ 2182048 w 2241318"/>
              <a:gd name="connsiteY18" fmla="*/ 986544 h 3657694"/>
              <a:gd name="connsiteX19" fmla="*/ 2149569 w 2241318"/>
              <a:gd name="connsiteY19" fmla="*/ 1029003 h 3657694"/>
              <a:gd name="connsiteX20" fmla="*/ 1692364 w 2241318"/>
              <a:gd name="connsiteY20" fmla="*/ 1351191 h 3657694"/>
              <a:gd name="connsiteX21" fmla="*/ 1609917 w 2241318"/>
              <a:gd name="connsiteY21" fmla="*/ 1338703 h 3657694"/>
              <a:gd name="connsiteX22" fmla="*/ 1497490 w 2241318"/>
              <a:gd name="connsiteY22" fmla="*/ 1243795 h 3657694"/>
              <a:gd name="connsiteX23" fmla="*/ 1347586 w 2241318"/>
              <a:gd name="connsiteY23" fmla="*/ 1555993 h 3657694"/>
              <a:gd name="connsiteX24" fmla="*/ 1949698 w 2241318"/>
              <a:gd name="connsiteY24" fmla="*/ 1768287 h 3657694"/>
              <a:gd name="connsiteX25" fmla="*/ 1954695 w 2241318"/>
              <a:gd name="connsiteY25" fmla="*/ 2070494 h 3657694"/>
              <a:gd name="connsiteX26" fmla="*/ 1689866 w 2241318"/>
              <a:gd name="connsiteY26" fmla="*/ 2510068 h 3657694"/>
              <a:gd name="connsiteX27" fmla="*/ 1609917 w 2241318"/>
              <a:gd name="connsiteY27" fmla="*/ 2537542 h 3657694"/>
              <a:gd name="connsiteX28" fmla="*/ 1594927 w 2241318"/>
              <a:gd name="connsiteY28" fmla="*/ 2562517 h 3657694"/>
              <a:gd name="connsiteX29" fmla="*/ 1717348 w 2241318"/>
              <a:gd name="connsiteY29" fmla="*/ 2697387 h 3657694"/>
              <a:gd name="connsiteX30" fmla="*/ 1832274 w 2241318"/>
              <a:gd name="connsiteY30" fmla="*/ 2734850 h 3657694"/>
              <a:gd name="connsiteX31" fmla="*/ 1697361 w 2241318"/>
              <a:gd name="connsiteY31" fmla="*/ 2814773 h 3657694"/>
              <a:gd name="connsiteX32" fmla="*/ 1484998 w 2241318"/>
              <a:gd name="connsiteY32" fmla="*/ 2769816 h 3657694"/>
              <a:gd name="connsiteX33" fmla="*/ 1365075 w 2241318"/>
              <a:gd name="connsiteY33" fmla="*/ 2769816 h 3657694"/>
              <a:gd name="connsiteX34" fmla="*/ 1317606 w 2241318"/>
              <a:gd name="connsiteY34" fmla="*/ 2744841 h 3657694"/>
              <a:gd name="connsiteX35" fmla="*/ 1345088 w 2241318"/>
              <a:gd name="connsiteY35" fmla="*/ 2624957 h 3657694"/>
              <a:gd name="connsiteX36" fmla="*/ 1455017 w 2241318"/>
              <a:gd name="connsiteY36" fmla="*/ 2462614 h 3657694"/>
              <a:gd name="connsiteX37" fmla="*/ 1614914 w 2241318"/>
              <a:gd name="connsiteY37" fmla="*/ 2172895 h 3657694"/>
              <a:gd name="connsiteX38" fmla="*/ 1734837 w 2241318"/>
              <a:gd name="connsiteY38" fmla="*/ 1980581 h 3657694"/>
              <a:gd name="connsiteX39" fmla="*/ 1440027 w 2241318"/>
              <a:gd name="connsiteY39" fmla="*/ 1960601 h 3657694"/>
              <a:gd name="connsiteX40" fmla="*/ 1170201 w 2241318"/>
              <a:gd name="connsiteY40" fmla="*/ 1913147 h 3657694"/>
              <a:gd name="connsiteX41" fmla="*/ 645538 w 2241318"/>
              <a:gd name="connsiteY41" fmla="*/ 2674908 h 3657694"/>
              <a:gd name="connsiteX42" fmla="*/ 320748 w 2241318"/>
              <a:gd name="connsiteY42" fmla="*/ 3271830 h 3657694"/>
              <a:gd name="connsiteX43" fmla="*/ 260786 w 2241318"/>
              <a:gd name="connsiteY43" fmla="*/ 3241859 h 3657694"/>
              <a:gd name="connsiteX44" fmla="*/ 223310 w 2241318"/>
              <a:gd name="connsiteY44" fmla="*/ 3281820 h 3657694"/>
              <a:gd name="connsiteX45" fmla="*/ 250793 w 2241318"/>
              <a:gd name="connsiteY45" fmla="*/ 3331772 h 3657694"/>
              <a:gd name="connsiteX46" fmla="*/ 158352 w 2241318"/>
              <a:gd name="connsiteY46" fmla="*/ 3446661 h 3657694"/>
              <a:gd name="connsiteX47" fmla="*/ 153355 w 2241318"/>
              <a:gd name="connsiteY47" fmla="*/ 3529081 h 3657694"/>
              <a:gd name="connsiteX48" fmla="*/ 228307 w 2241318"/>
              <a:gd name="connsiteY48" fmla="*/ 3648965 h 3657694"/>
              <a:gd name="connsiteX49" fmla="*/ 15944 w 2241318"/>
              <a:gd name="connsiteY49" fmla="*/ 3613999 h 3657694"/>
              <a:gd name="connsiteX50" fmla="*/ 8449 w 2241318"/>
              <a:gd name="connsiteY50" fmla="*/ 3349255 h 3657694"/>
              <a:gd name="connsiteX51" fmla="*/ 10947 w 2241318"/>
              <a:gd name="connsiteY51" fmla="*/ 3216883 h 3657694"/>
              <a:gd name="connsiteX52" fmla="*/ 120876 w 2241318"/>
              <a:gd name="connsiteY52" fmla="*/ 3196903 h 3657694"/>
              <a:gd name="connsiteX53" fmla="*/ 145860 w 2241318"/>
              <a:gd name="connsiteY53" fmla="*/ 3174424 h 3657694"/>
              <a:gd name="connsiteX54" fmla="*/ 138365 w 2241318"/>
              <a:gd name="connsiteY54" fmla="*/ 3149449 h 3657694"/>
              <a:gd name="connsiteX55" fmla="*/ 408191 w 2241318"/>
              <a:gd name="connsiteY55" fmla="*/ 2570010 h 3657694"/>
              <a:gd name="connsiteX56" fmla="*/ 665525 w 2241318"/>
              <a:gd name="connsiteY56" fmla="*/ 2210359 h 3657694"/>
              <a:gd name="connsiteX57" fmla="*/ 765461 w 2241318"/>
              <a:gd name="connsiteY57" fmla="*/ 1678374 h 3657694"/>
              <a:gd name="connsiteX58" fmla="*/ 807934 w 2241318"/>
              <a:gd name="connsiteY58" fmla="*/ 1458587 h 3657694"/>
              <a:gd name="connsiteX59" fmla="*/ 760464 w 2241318"/>
              <a:gd name="connsiteY59" fmla="*/ 1401143 h 3657694"/>
              <a:gd name="connsiteX60" fmla="*/ 820426 w 2241318"/>
              <a:gd name="connsiteY60" fmla="*/ 1373669 h 3657694"/>
              <a:gd name="connsiteX61" fmla="*/ 946907 w 2241318"/>
              <a:gd name="connsiteY61" fmla="*/ 1235990 h 3657694"/>
              <a:gd name="connsiteX62" fmla="*/ 947294 w 2241318"/>
              <a:gd name="connsiteY62" fmla="*/ 1235055 h 3657694"/>
              <a:gd name="connsiteX63" fmla="*/ 947604 w 2241318"/>
              <a:gd name="connsiteY63" fmla="*/ 1235209 h 3657694"/>
              <a:gd name="connsiteX64" fmla="*/ 947724 w 2241318"/>
              <a:gd name="connsiteY64" fmla="*/ 1234019 h 3657694"/>
              <a:gd name="connsiteX65" fmla="*/ 947294 w 2241318"/>
              <a:gd name="connsiteY65" fmla="*/ 1235055 h 3657694"/>
              <a:gd name="connsiteX66" fmla="*/ 935351 w 2241318"/>
              <a:gd name="connsiteY66" fmla="*/ 1229122 h 3657694"/>
              <a:gd name="connsiteX67" fmla="*/ 722988 w 2241318"/>
              <a:gd name="connsiteY67" fmla="*/ 1066467 h 3657694"/>
              <a:gd name="connsiteX68" fmla="*/ 717992 w 2241318"/>
              <a:gd name="connsiteY68" fmla="*/ 814211 h 3657694"/>
              <a:gd name="connsiteX69" fmla="*/ 1015300 w 2241318"/>
              <a:gd name="connsiteY69" fmla="*/ 519497 h 3657694"/>
              <a:gd name="connsiteX70" fmla="*/ 1222667 w 2241318"/>
              <a:gd name="connsiteY70" fmla="*/ 509506 h 3657694"/>
              <a:gd name="connsiteX71" fmla="*/ 1262641 w 2241318"/>
              <a:gd name="connsiteY71" fmla="*/ 482033 h 3657694"/>
              <a:gd name="connsiteX72" fmla="*/ 1287625 w 2241318"/>
              <a:gd name="connsiteY72" fmla="*/ 452062 h 3657694"/>
              <a:gd name="connsiteX73" fmla="*/ 1230162 w 2241318"/>
              <a:gd name="connsiteY73" fmla="*/ 237270 h 3657694"/>
              <a:gd name="connsiteX74" fmla="*/ 1427535 w 2241318"/>
              <a:gd name="connsiteY74" fmla="*/ 57444 h 3657694"/>
              <a:gd name="connsiteX75" fmla="*/ 1562448 w 2241318"/>
              <a:gd name="connsiteY75" fmla="*/ 0 h 3657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241318" h="3657694">
                <a:moveTo>
                  <a:pt x="985320" y="886641"/>
                </a:moveTo>
                <a:cubicBezTo>
                  <a:pt x="972828" y="866660"/>
                  <a:pt x="880387" y="969061"/>
                  <a:pt x="880387" y="969061"/>
                </a:cubicBezTo>
                <a:cubicBezTo>
                  <a:pt x="890693" y="988729"/>
                  <a:pt x="928754" y="1021393"/>
                  <a:pt x="972306" y="1054540"/>
                </a:cubicBezTo>
                <a:lnTo>
                  <a:pt x="992252" y="1069243"/>
                </a:lnTo>
                <a:lnTo>
                  <a:pt x="994989" y="1065184"/>
                </a:lnTo>
                <a:lnTo>
                  <a:pt x="998436" y="991227"/>
                </a:lnTo>
                <a:cubicBezTo>
                  <a:pt x="997812" y="937841"/>
                  <a:pt x="991566" y="895382"/>
                  <a:pt x="985320" y="886641"/>
                </a:cubicBezTo>
                <a:close/>
                <a:moveTo>
                  <a:pt x="1562448" y="0"/>
                </a:moveTo>
                <a:cubicBezTo>
                  <a:pt x="1629904" y="42459"/>
                  <a:pt x="1582435" y="114889"/>
                  <a:pt x="1582435" y="114889"/>
                </a:cubicBezTo>
                <a:cubicBezTo>
                  <a:pt x="1637400" y="159845"/>
                  <a:pt x="1632403" y="289719"/>
                  <a:pt x="1652390" y="417096"/>
                </a:cubicBezTo>
                <a:cubicBezTo>
                  <a:pt x="1669879" y="546970"/>
                  <a:pt x="1592428" y="504511"/>
                  <a:pt x="1519975" y="516999"/>
                </a:cubicBezTo>
                <a:cubicBezTo>
                  <a:pt x="1447522" y="529487"/>
                  <a:pt x="1475004" y="646873"/>
                  <a:pt x="1475004" y="646873"/>
                </a:cubicBezTo>
                <a:cubicBezTo>
                  <a:pt x="1562448" y="749274"/>
                  <a:pt x="1617412" y="1029003"/>
                  <a:pt x="1617412" y="1029003"/>
                </a:cubicBezTo>
                <a:cubicBezTo>
                  <a:pt x="1617412" y="1029003"/>
                  <a:pt x="1662383" y="1161375"/>
                  <a:pt x="1737335" y="1103931"/>
                </a:cubicBezTo>
                <a:cubicBezTo>
                  <a:pt x="1812287" y="1046486"/>
                  <a:pt x="1997168" y="981549"/>
                  <a:pt x="2024650" y="951578"/>
                </a:cubicBezTo>
                <a:cubicBezTo>
                  <a:pt x="2054631" y="924105"/>
                  <a:pt x="2057129" y="896631"/>
                  <a:pt x="2057129" y="896631"/>
                </a:cubicBezTo>
                <a:cubicBezTo>
                  <a:pt x="2074618" y="854172"/>
                  <a:pt x="2114592" y="821704"/>
                  <a:pt x="2152068" y="821704"/>
                </a:cubicBezTo>
                <a:cubicBezTo>
                  <a:pt x="2189544" y="821704"/>
                  <a:pt x="2217026" y="854172"/>
                  <a:pt x="2237013" y="904124"/>
                </a:cubicBezTo>
                <a:cubicBezTo>
                  <a:pt x="2257000" y="956573"/>
                  <a:pt x="2202036" y="974056"/>
                  <a:pt x="2182048" y="986544"/>
                </a:cubicBezTo>
                <a:cubicBezTo>
                  <a:pt x="2164560" y="999032"/>
                  <a:pt x="2149569" y="1029003"/>
                  <a:pt x="2149569" y="1029003"/>
                </a:cubicBezTo>
                <a:cubicBezTo>
                  <a:pt x="2104598" y="1091443"/>
                  <a:pt x="1752325" y="1318722"/>
                  <a:pt x="1692364" y="1351191"/>
                </a:cubicBezTo>
                <a:cubicBezTo>
                  <a:pt x="1632403" y="1381162"/>
                  <a:pt x="1609917" y="1338703"/>
                  <a:pt x="1609917" y="1338703"/>
                </a:cubicBezTo>
                <a:cubicBezTo>
                  <a:pt x="1609917" y="1338703"/>
                  <a:pt x="1609917" y="1338703"/>
                  <a:pt x="1497490" y="1243795"/>
                </a:cubicBezTo>
                <a:cubicBezTo>
                  <a:pt x="1477503" y="1316225"/>
                  <a:pt x="1347586" y="1555993"/>
                  <a:pt x="1347586" y="1555993"/>
                </a:cubicBezTo>
                <a:cubicBezTo>
                  <a:pt x="1387561" y="1610939"/>
                  <a:pt x="1847264" y="1740814"/>
                  <a:pt x="1949698" y="1768287"/>
                </a:cubicBezTo>
                <a:cubicBezTo>
                  <a:pt x="2049634" y="1795760"/>
                  <a:pt x="2067123" y="1938122"/>
                  <a:pt x="1954695" y="2070494"/>
                </a:cubicBezTo>
                <a:cubicBezTo>
                  <a:pt x="1844766" y="2205363"/>
                  <a:pt x="1729840" y="2432643"/>
                  <a:pt x="1689866" y="2510068"/>
                </a:cubicBezTo>
                <a:cubicBezTo>
                  <a:pt x="1649891" y="2589991"/>
                  <a:pt x="1609917" y="2537542"/>
                  <a:pt x="1609917" y="2537542"/>
                </a:cubicBezTo>
                <a:cubicBezTo>
                  <a:pt x="1609917" y="2537542"/>
                  <a:pt x="1609917" y="2537542"/>
                  <a:pt x="1594927" y="2562517"/>
                </a:cubicBezTo>
                <a:cubicBezTo>
                  <a:pt x="1589930" y="2622459"/>
                  <a:pt x="1674875" y="2664918"/>
                  <a:pt x="1717348" y="2697387"/>
                </a:cubicBezTo>
                <a:cubicBezTo>
                  <a:pt x="1762319" y="2729855"/>
                  <a:pt x="1817284" y="2724860"/>
                  <a:pt x="1832274" y="2734850"/>
                </a:cubicBezTo>
                <a:cubicBezTo>
                  <a:pt x="1847264" y="2744841"/>
                  <a:pt x="1807290" y="2804783"/>
                  <a:pt x="1697361" y="2814773"/>
                </a:cubicBezTo>
                <a:cubicBezTo>
                  <a:pt x="1584933" y="2824763"/>
                  <a:pt x="1512480" y="2782304"/>
                  <a:pt x="1484998" y="2769816"/>
                </a:cubicBezTo>
                <a:cubicBezTo>
                  <a:pt x="1455017" y="2757329"/>
                  <a:pt x="1405049" y="2764821"/>
                  <a:pt x="1365075" y="2769816"/>
                </a:cubicBezTo>
                <a:cubicBezTo>
                  <a:pt x="1322602" y="2777309"/>
                  <a:pt x="1317606" y="2744841"/>
                  <a:pt x="1317606" y="2744841"/>
                </a:cubicBezTo>
                <a:cubicBezTo>
                  <a:pt x="1317606" y="2744841"/>
                  <a:pt x="1305114" y="2662421"/>
                  <a:pt x="1345088" y="2624957"/>
                </a:cubicBezTo>
                <a:cubicBezTo>
                  <a:pt x="1387561" y="2587493"/>
                  <a:pt x="1405049" y="2562517"/>
                  <a:pt x="1455017" y="2462614"/>
                </a:cubicBezTo>
                <a:cubicBezTo>
                  <a:pt x="1507483" y="2365208"/>
                  <a:pt x="1589930" y="2255315"/>
                  <a:pt x="1614914" y="2172895"/>
                </a:cubicBezTo>
                <a:cubicBezTo>
                  <a:pt x="1639898" y="2090475"/>
                  <a:pt x="1734837" y="2005557"/>
                  <a:pt x="1734837" y="1980581"/>
                </a:cubicBezTo>
                <a:cubicBezTo>
                  <a:pt x="1734837" y="1955605"/>
                  <a:pt x="1629904" y="1958103"/>
                  <a:pt x="1440027" y="1960601"/>
                </a:cubicBezTo>
                <a:cubicBezTo>
                  <a:pt x="1250149" y="1963098"/>
                  <a:pt x="1170201" y="1913147"/>
                  <a:pt x="1170201" y="1913147"/>
                </a:cubicBezTo>
                <a:cubicBezTo>
                  <a:pt x="1115236" y="2177890"/>
                  <a:pt x="820426" y="2467609"/>
                  <a:pt x="645538" y="2674908"/>
                </a:cubicBezTo>
                <a:cubicBezTo>
                  <a:pt x="473149" y="2884705"/>
                  <a:pt x="320748" y="3271830"/>
                  <a:pt x="320748" y="3271830"/>
                </a:cubicBezTo>
                <a:cubicBezTo>
                  <a:pt x="320748" y="3271830"/>
                  <a:pt x="320748" y="3271830"/>
                  <a:pt x="260786" y="3241859"/>
                </a:cubicBezTo>
                <a:cubicBezTo>
                  <a:pt x="260786" y="3241859"/>
                  <a:pt x="260786" y="3241859"/>
                  <a:pt x="223310" y="3281820"/>
                </a:cubicBezTo>
                <a:cubicBezTo>
                  <a:pt x="223310" y="3281820"/>
                  <a:pt x="248294" y="3301801"/>
                  <a:pt x="250793" y="3331772"/>
                </a:cubicBezTo>
                <a:cubicBezTo>
                  <a:pt x="253291" y="3364241"/>
                  <a:pt x="193330" y="3399207"/>
                  <a:pt x="158352" y="3446661"/>
                </a:cubicBezTo>
                <a:cubicBezTo>
                  <a:pt x="123375" y="3494115"/>
                  <a:pt x="153355" y="3529081"/>
                  <a:pt x="153355" y="3529081"/>
                </a:cubicBezTo>
                <a:cubicBezTo>
                  <a:pt x="215815" y="3534076"/>
                  <a:pt x="288269" y="3633979"/>
                  <a:pt x="228307" y="3648965"/>
                </a:cubicBezTo>
                <a:cubicBezTo>
                  <a:pt x="168346" y="3663950"/>
                  <a:pt x="43426" y="3663950"/>
                  <a:pt x="15944" y="3613999"/>
                </a:cubicBezTo>
                <a:cubicBezTo>
                  <a:pt x="-9040" y="3564047"/>
                  <a:pt x="954" y="3461646"/>
                  <a:pt x="8449" y="3349255"/>
                </a:cubicBezTo>
                <a:cubicBezTo>
                  <a:pt x="13446" y="3234366"/>
                  <a:pt x="-11538" y="3251849"/>
                  <a:pt x="10947" y="3216883"/>
                </a:cubicBezTo>
                <a:cubicBezTo>
                  <a:pt x="33433" y="3181917"/>
                  <a:pt x="120876" y="3196903"/>
                  <a:pt x="120876" y="3196903"/>
                </a:cubicBezTo>
                <a:cubicBezTo>
                  <a:pt x="120876" y="3196903"/>
                  <a:pt x="120876" y="3196903"/>
                  <a:pt x="145860" y="3174424"/>
                </a:cubicBezTo>
                <a:cubicBezTo>
                  <a:pt x="145860" y="3174424"/>
                  <a:pt x="145860" y="3174424"/>
                  <a:pt x="138365" y="3149449"/>
                </a:cubicBezTo>
                <a:cubicBezTo>
                  <a:pt x="213317" y="3054541"/>
                  <a:pt x="340735" y="2747338"/>
                  <a:pt x="408191" y="2570010"/>
                </a:cubicBezTo>
                <a:cubicBezTo>
                  <a:pt x="478146" y="2395179"/>
                  <a:pt x="585577" y="2425150"/>
                  <a:pt x="665525" y="2210359"/>
                </a:cubicBezTo>
                <a:cubicBezTo>
                  <a:pt x="745474" y="1995567"/>
                  <a:pt x="772956" y="1760794"/>
                  <a:pt x="765461" y="1678374"/>
                </a:cubicBezTo>
                <a:cubicBezTo>
                  <a:pt x="760464" y="1598451"/>
                  <a:pt x="807934" y="1458587"/>
                  <a:pt x="807934" y="1458587"/>
                </a:cubicBezTo>
                <a:cubicBezTo>
                  <a:pt x="807934" y="1458587"/>
                  <a:pt x="807934" y="1458587"/>
                  <a:pt x="760464" y="1401143"/>
                </a:cubicBezTo>
                <a:cubicBezTo>
                  <a:pt x="760464" y="1401143"/>
                  <a:pt x="775455" y="1391152"/>
                  <a:pt x="820426" y="1373669"/>
                </a:cubicBezTo>
                <a:cubicBezTo>
                  <a:pt x="854154" y="1358684"/>
                  <a:pt x="908962" y="1305766"/>
                  <a:pt x="946907" y="1235990"/>
                </a:cubicBezTo>
                <a:lnTo>
                  <a:pt x="947294" y="1235055"/>
                </a:lnTo>
                <a:lnTo>
                  <a:pt x="947604" y="1235209"/>
                </a:lnTo>
                <a:lnTo>
                  <a:pt x="947724" y="1234019"/>
                </a:lnTo>
                <a:lnTo>
                  <a:pt x="947294" y="1235055"/>
                </a:lnTo>
                <a:lnTo>
                  <a:pt x="935351" y="1229122"/>
                </a:lnTo>
                <a:cubicBezTo>
                  <a:pt x="869144" y="1193843"/>
                  <a:pt x="787947" y="1140145"/>
                  <a:pt x="722988" y="1066467"/>
                </a:cubicBezTo>
                <a:cubicBezTo>
                  <a:pt x="593072" y="916612"/>
                  <a:pt x="570587" y="934095"/>
                  <a:pt x="717992" y="814211"/>
                </a:cubicBezTo>
                <a:cubicBezTo>
                  <a:pt x="867895" y="694327"/>
                  <a:pt x="987818" y="539477"/>
                  <a:pt x="1015300" y="519497"/>
                </a:cubicBezTo>
                <a:cubicBezTo>
                  <a:pt x="1045281" y="499516"/>
                  <a:pt x="1180194" y="516999"/>
                  <a:pt x="1222667" y="509506"/>
                </a:cubicBezTo>
                <a:cubicBezTo>
                  <a:pt x="1262641" y="504511"/>
                  <a:pt x="1262641" y="482033"/>
                  <a:pt x="1262641" y="482033"/>
                </a:cubicBezTo>
                <a:cubicBezTo>
                  <a:pt x="1262641" y="482033"/>
                  <a:pt x="1262641" y="482033"/>
                  <a:pt x="1287625" y="452062"/>
                </a:cubicBezTo>
                <a:cubicBezTo>
                  <a:pt x="1297618" y="389623"/>
                  <a:pt x="1230162" y="337173"/>
                  <a:pt x="1230162" y="237270"/>
                </a:cubicBezTo>
                <a:cubicBezTo>
                  <a:pt x="1230162" y="139865"/>
                  <a:pt x="1330098" y="77425"/>
                  <a:pt x="1427535" y="57444"/>
                </a:cubicBezTo>
                <a:cubicBezTo>
                  <a:pt x="1524972" y="39961"/>
                  <a:pt x="1562448" y="0"/>
                  <a:pt x="156244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ï$1ïḑe"/>
          <p:cNvSpPr txBox="1"/>
          <p:nvPr/>
        </p:nvSpPr>
        <p:spPr bwMode="auto">
          <a:xfrm>
            <a:off x="831819" y="3933200"/>
            <a:ext cx="316490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HCIA-Datacom</a:t>
            </a:r>
          </a:p>
        </p:txBody>
      </p:sp>
      <p:sp>
        <p:nvSpPr>
          <p:cNvPr id="49" name="iṣlîḍe"/>
          <p:cNvSpPr/>
          <p:nvPr/>
        </p:nvSpPr>
        <p:spPr bwMode="auto">
          <a:xfrm>
            <a:off x="831819" y="4350522"/>
            <a:ext cx="2881198" cy="1121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fontAlgn="ctr">
              <a:lnSpc>
                <a:spcPct val="150000"/>
              </a:lnSpc>
              <a:defRPr/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Обучение сетевых инженеров базовым теориям и навыкам работы в области связи</a:t>
            </a:r>
          </a:p>
        </p:txBody>
      </p:sp>
      <p:sp>
        <p:nvSpPr>
          <p:cNvPr id="50" name="ïSľídè"/>
          <p:cNvSpPr txBox="1"/>
          <p:nvPr/>
        </p:nvSpPr>
        <p:spPr bwMode="auto">
          <a:xfrm>
            <a:off x="5745409" y="4564735"/>
            <a:ext cx="2687394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HCIP-Datacom</a:t>
            </a:r>
          </a:p>
        </p:txBody>
      </p:sp>
      <p:sp>
        <p:nvSpPr>
          <p:cNvPr id="51" name="isḻîḍê"/>
          <p:cNvSpPr/>
          <p:nvPr/>
        </p:nvSpPr>
        <p:spPr bwMode="auto">
          <a:xfrm>
            <a:off x="5745409" y="4973875"/>
            <a:ext cx="3988526" cy="992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fontAlgn="ctr">
              <a:lnSpc>
                <a:spcPct val="150000"/>
              </a:lnSpc>
              <a:defRPr/>
            </a:pP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старших сетевых инженеров для планирования и проектирования комплексных решений </a:t>
            </a:r>
            <a:r>
              <a:rPr lang="ru-RU" sz="1400" strike="sngStrik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или планирования и развертывания в одной области</a:t>
            </a:r>
          </a:p>
        </p:txBody>
      </p:sp>
      <p:sp>
        <p:nvSpPr>
          <p:cNvPr id="52" name="îṥľíďe"/>
          <p:cNvSpPr txBox="1"/>
          <p:nvPr/>
        </p:nvSpPr>
        <p:spPr bwMode="auto">
          <a:xfrm>
            <a:off x="7869623" y="2011358"/>
            <a:ext cx="303780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HCIE-Datacom</a:t>
            </a:r>
          </a:p>
        </p:txBody>
      </p:sp>
      <p:sp>
        <p:nvSpPr>
          <p:cNvPr id="53" name="íşḻïďe"/>
          <p:cNvSpPr/>
          <p:nvPr/>
        </p:nvSpPr>
        <p:spPr bwMode="auto">
          <a:xfrm>
            <a:off x="7923665" y="2397110"/>
            <a:ext cx="4200458" cy="1661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fontAlgn="ctr">
              <a:lnSpc>
                <a:spcPct val="150000"/>
              </a:lnSpc>
              <a:defRPr/>
            </a:pP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специалистов по сетям, обладающих  обширной теоретической базой и способностями развертывания </a:t>
            </a:r>
            <a:r>
              <a:rPr lang="ru-RU" sz="1400" strike="sngStrike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комплексных решений, ориентированных на различные сферы деятельности</a:t>
            </a:r>
          </a:p>
        </p:txBody>
      </p:sp>
      <p:sp>
        <p:nvSpPr>
          <p:cNvPr id="36" name="íṩ1íďè"/>
          <p:cNvSpPr/>
          <p:nvPr/>
        </p:nvSpPr>
        <p:spPr bwMode="blackGray">
          <a:xfrm>
            <a:off x="3994595" y="2982746"/>
            <a:ext cx="1085492" cy="2138050"/>
          </a:xfrm>
          <a:custGeom>
            <a:avLst/>
            <a:gdLst>
              <a:gd name="T0" fmla="*/ 0 w 544"/>
              <a:gd name="T1" fmla="*/ 915 h 1073"/>
              <a:gd name="T2" fmla="*/ 0 w 544"/>
              <a:gd name="T3" fmla="*/ 199 h 1073"/>
              <a:gd name="T4" fmla="*/ 68 w 544"/>
              <a:gd name="T5" fmla="*/ 199 h 1073"/>
              <a:gd name="T6" fmla="*/ 274 w 544"/>
              <a:gd name="T7" fmla="*/ 0 h 1073"/>
              <a:gd name="T8" fmla="*/ 436 w 544"/>
              <a:gd name="T9" fmla="*/ 81 h 1073"/>
              <a:gd name="T10" fmla="*/ 457 w 544"/>
              <a:gd name="T11" fmla="*/ 115 h 1073"/>
              <a:gd name="T12" fmla="*/ 469 w 544"/>
              <a:gd name="T13" fmla="*/ 142 h 1073"/>
              <a:gd name="T14" fmla="*/ 479 w 544"/>
              <a:gd name="T15" fmla="*/ 199 h 1073"/>
              <a:gd name="T16" fmla="*/ 544 w 544"/>
              <a:gd name="T17" fmla="*/ 199 h 1073"/>
              <a:gd name="T18" fmla="*/ 544 w 544"/>
              <a:gd name="T19" fmla="*/ 915 h 1073"/>
              <a:gd name="T20" fmla="*/ 412 w 544"/>
              <a:gd name="T21" fmla="*/ 992 h 1073"/>
              <a:gd name="T22" fmla="*/ 273 w 544"/>
              <a:gd name="T23" fmla="*/ 1073 h 1073"/>
              <a:gd name="T24" fmla="*/ 228 w 544"/>
              <a:gd name="T25" fmla="*/ 1047 h 1073"/>
              <a:gd name="T26" fmla="*/ 196 w 544"/>
              <a:gd name="T27" fmla="*/ 1028 h 1073"/>
              <a:gd name="T28" fmla="*/ 164 w 544"/>
              <a:gd name="T29" fmla="*/ 1010 h 1073"/>
              <a:gd name="T30" fmla="*/ 32 w 544"/>
              <a:gd name="T31" fmla="*/ 934 h 1073"/>
              <a:gd name="T32" fmla="*/ 0 w 544"/>
              <a:gd name="T33" fmla="*/ 915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4" h="1073">
                <a:moveTo>
                  <a:pt x="0" y="915"/>
                </a:moveTo>
                <a:cubicBezTo>
                  <a:pt x="0" y="199"/>
                  <a:pt x="0" y="199"/>
                  <a:pt x="0" y="199"/>
                </a:cubicBezTo>
                <a:cubicBezTo>
                  <a:pt x="68" y="199"/>
                  <a:pt x="68" y="199"/>
                  <a:pt x="68" y="199"/>
                </a:cubicBezTo>
                <a:cubicBezTo>
                  <a:pt x="70" y="95"/>
                  <a:pt x="161" y="0"/>
                  <a:pt x="274" y="0"/>
                </a:cubicBezTo>
                <a:cubicBezTo>
                  <a:pt x="340" y="0"/>
                  <a:pt x="398" y="32"/>
                  <a:pt x="436" y="81"/>
                </a:cubicBezTo>
                <a:cubicBezTo>
                  <a:pt x="444" y="91"/>
                  <a:pt x="451" y="103"/>
                  <a:pt x="457" y="115"/>
                </a:cubicBezTo>
                <a:cubicBezTo>
                  <a:pt x="462" y="124"/>
                  <a:pt x="466" y="132"/>
                  <a:pt x="469" y="142"/>
                </a:cubicBezTo>
                <a:cubicBezTo>
                  <a:pt x="475" y="161"/>
                  <a:pt x="479" y="191"/>
                  <a:pt x="479" y="199"/>
                </a:cubicBezTo>
                <a:cubicBezTo>
                  <a:pt x="544" y="199"/>
                  <a:pt x="544" y="199"/>
                  <a:pt x="544" y="199"/>
                </a:cubicBezTo>
                <a:cubicBezTo>
                  <a:pt x="544" y="915"/>
                  <a:pt x="544" y="915"/>
                  <a:pt x="544" y="915"/>
                </a:cubicBezTo>
                <a:cubicBezTo>
                  <a:pt x="412" y="992"/>
                  <a:pt x="412" y="992"/>
                  <a:pt x="412" y="992"/>
                </a:cubicBezTo>
                <a:cubicBezTo>
                  <a:pt x="273" y="1073"/>
                  <a:pt x="273" y="1073"/>
                  <a:pt x="273" y="1073"/>
                </a:cubicBezTo>
                <a:cubicBezTo>
                  <a:pt x="228" y="1047"/>
                  <a:pt x="228" y="1047"/>
                  <a:pt x="228" y="1047"/>
                </a:cubicBezTo>
                <a:cubicBezTo>
                  <a:pt x="196" y="1028"/>
                  <a:pt x="196" y="1028"/>
                  <a:pt x="196" y="1028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32" y="934"/>
                  <a:pt x="32" y="934"/>
                  <a:pt x="32" y="934"/>
                </a:cubicBezTo>
                <a:cubicBezTo>
                  <a:pt x="0" y="915"/>
                  <a:pt x="0" y="915"/>
                  <a:pt x="0" y="915"/>
                </a:cubicBezTo>
              </a:path>
            </a:pathLst>
          </a:custGeom>
          <a:solidFill>
            <a:srgbClr val="F3FBFE"/>
          </a:solidFill>
          <a:ln w="22225">
            <a:solidFill>
              <a:srgbClr val="99DFF9"/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marL="0" marR="0" lvl="0" indent="0" algn="l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iṩļïďe"/>
          <p:cNvSpPr/>
          <p:nvPr/>
        </p:nvSpPr>
        <p:spPr bwMode="ltGray">
          <a:xfrm>
            <a:off x="5244240" y="2285530"/>
            <a:ext cx="1085492" cy="2138050"/>
          </a:xfrm>
          <a:custGeom>
            <a:avLst/>
            <a:gdLst>
              <a:gd name="T0" fmla="*/ 0 w 544"/>
              <a:gd name="T1" fmla="*/ 915 h 1073"/>
              <a:gd name="T2" fmla="*/ 0 w 544"/>
              <a:gd name="T3" fmla="*/ 199 h 1073"/>
              <a:gd name="T4" fmla="*/ 68 w 544"/>
              <a:gd name="T5" fmla="*/ 199 h 1073"/>
              <a:gd name="T6" fmla="*/ 274 w 544"/>
              <a:gd name="T7" fmla="*/ 0 h 1073"/>
              <a:gd name="T8" fmla="*/ 436 w 544"/>
              <a:gd name="T9" fmla="*/ 81 h 1073"/>
              <a:gd name="T10" fmla="*/ 457 w 544"/>
              <a:gd name="T11" fmla="*/ 115 h 1073"/>
              <a:gd name="T12" fmla="*/ 469 w 544"/>
              <a:gd name="T13" fmla="*/ 142 h 1073"/>
              <a:gd name="T14" fmla="*/ 479 w 544"/>
              <a:gd name="T15" fmla="*/ 199 h 1073"/>
              <a:gd name="T16" fmla="*/ 544 w 544"/>
              <a:gd name="T17" fmla="*/ 199 h 1073"/>
              <a:gd name="T18" fmla="*/ 544 w 544"/>
              <a:gd name="T19" fmla="*/ 915 h 1073"/>
              <a:gd name="T20" fmla="*/ 412 w 544"/>
              <a:gd name="T21" fmla="*/ 992 h 1073"/>
              <a:gd name="T22" fmla="*/ 273 w 544"/>
              <a:gd name="T23" fmla="*/ 1073 h 1073"/>
              <a:gd name="T24" fmla="*/ 228 w 544"/>
              <a:gd name="T25" fmla="*/ 1047 h 1073"/>
              <a:gd name="T26" fmla="*/ 196 w 544"/>
              <a:gd name="T27" fmla="*/ 1028 h 1073"/>
              <a:gd name="T28" fmla="*/ 164 w 544"/>
              <a:gd name="T29" fmla="*/ 1010 h 1073"/>
              <a:gd name="T30" fmla="*/ 32 w 544"/>
              <a:gd name="T31" fmla="*/ 934 h 1073"/>
              <a:gd name="T32" fmla="*/ 0 w 544"/>
              <a:gd name="T33" fmla="*/ 915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4" h="1073">
                <a:moveTo>
                  <a:pt x="0" y="915"/>
                </a:moveTo>
                <a:cubicBezTo>
                  <a:pt x="0" y="199"/>
                  <a:pt x="0" y="199"/>
                  <a:pt x="0" y="199"/>
                </a:cubicBezTo>
                <a:cubicBezTo>
                  <a:pt x="68" y="199"/>
                  <a:pt x="68" y="199"/>
                  <a:pt x="68" y="199"/>
                </a:cubicBezTo>
                <a:cubicBezTo>
                  <a:pt x="70" y="95"/>
                  <a:pt x="161" y="0"/>
                  <a:pt x="274" y="0"/>
                </a:cubicBezTo>
                <a:cubicBezTo>
                  <a:pt x="340" y="0"/>
                  <a:pt x="398" y="32"/>
                  <a:pt x="436" y="81"/>
                </a:cubicBezTo>
                <a:cubicBezTo>
                  <a:pt x="444" y="91"/>
                  <a:pt x="451" y="103"/>
                  <a:pt x="457" y="115"/>
                </a:cubicBezTo>
                <a:cubicBezTo>
                  <a:pt x="462" y="124"/>
                  <a:pt x="466" y="132"/>
                  <a:pt x="469" y="142"/>
                </a:cubicBezTo>
                <a:cubicBezTo>
                  <a:pt x="475" y="161"/>
                  <a:pt x="479" y="191"/>
                  <a:pt x="479" y="199"/>
                </a:cubicBezTo>
                <a:cubicBezTo>
                  <a:pt x="544" y="199"/>
                  <a:pt x="544" y="199"/>
                  <a:pt x="544" y="199"/>
                </a:cubicBezTo>
                <a:cubicBezTo>
                  <a:pt x="544" y="915"/>
                  <a:pt x="544" y="915"/>
                  <a:pt x="544" y="915"/>
                </a:cubicBezTo>
                <a:cubicBezTo>
                  <a:pt x="412" y="992"/>
                  <a:pt x="412" y="992"/>
                  <a:pt x="412" y="992"/>
                </a:cubicBezTo>
                <a:cubicBezTo>
                  <a:pt x="273" y="1073"/>
                  <a:pt x="273" y="1073"/>
                  <a:pt x="273" y="1073"/>
                </a:cubicBezTo>
                <a:cubicBezTo>
                  <a:pt x="228" y="1047"/>
                  <a:pt x="228" y="1047"/>
                  <a:pt x="228" y="1047"/>
                </a:cubicBezTo>
                <a:cubicBezTo>
                  <a:pt x="196" y="1028"/>
                  <a:pt x="196" y="1028"/>
                  <a:pt x="196" y="1028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32" y="934"/>
                  <a:pt x="32" y="934"/>
                  <a:pt x="32" y="934"/>
                </a:cubicBezTo>
                <a:cubicBezTo>
                  <a:pt x="0" y="915"/>
                  <a:pt x="0" y="915"/>
                  <a:pt x="0" y="915"/>
                </a:cubicBezTo>
              </a:path>
            </a:pathLst>
          </a:custGeom>
          <a:solidFill>
            <a:schemeClr val="bg1">
              <a:lumMod val="95000"/>
            </a:schemeClr>
          </a:solidFill>
          <a:ln w="2222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913765" font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îSḻîďè"/>
          <p:cNvSpPr/>
          <p:nvPr/>
        </p:nvSpPr>
        <p:spPr bwMode="ltGray">
          <a:xfrm>
            <a:off x="6493883" y="1588316"/>
            <a:ext cx="1085492" cy="2138050"/>
          </a:xfrm>
          <a:custGeom>
            <a:avLst/>
            <a:gdLst>
              <a:gd name="T0" fmla="*/ 0 w 544"/>
              <a:gd name="T1" fmla="*/ 915 h 1073"/>
              <a:gd name="T2" fmla="*/ 0 w 544"/>
              <a:gd name="T3" fmla="*/ 199 h 1073"/>
              <a:gd name="T4" fmla="*/ 68 w 544"/>
              <a:gd name="T5" fmla="*/ 199 h 1073"/>
              <a:gd name="T6" fmla="*/ 274 w 544"/>
              <a:gd name="T7" fmla="*/ 0 h 1073"/>
              <a:gd name="T8" fmla="*/ 436 w 544"/>
              <a:gd name="T9" fmla="*/ 81 h 1073"/>
              <a:gd name="T10" fmla="*/ 457 w 544"/>
              <a:gd name="T11" fmla="*/ 115 h 1073"/>
              <a:gd name="T12" fmla="*/ 469 w 544"/>
              <a:gd name="T13" fmla="*/ 142 h 1073"/>
              <a:gd name="T14" fmla="*/ 479 w 544"/>
              <a:gd name="T15" fmla="*/ 199 h 1073"/>
              <a:gd name="T16" fmla="*/ 544 w 544"/>
              <a:gd name="T17" fmla="*/ 199 h 1073"/>
              <a:gd name="T18" fmla="*/ 544 w 544"/>
              <a:gd name="T19" fmla="*/ 915 h 1073"/>
              <a:gd name="T20" fmla="*/ 412 w 544"/>
              <a:gd name="T21" fmla="*/ 992 h 1073"/>
              <a:gd name="T22" fmla="*/ 273 w 544"/>
              <a:gd name="T23" fmla="*/ 1073 h 1073"/>
              <a:gd name="T24" fmla="*/ 228 w 544"/>
              <a:gd name="T25" fmla="*/ 1047 h 1073"/>
              <a:gd name="T26" fmla="*/ 196 w 544"/>
              <a:gd name="T27" fmla="*/ 1028 h 1073"/>
              <a:gd name="T28" fmla="*/ 164 w 544"/>
              <a:gd name="T29" fmla="*/ 1010 h 1073"/>
              <a:gd name="T30" fmla="*/ 32 w 544"/>
              <a:gd name="T31" fmla="*/ 934 h 1073"/>
              <a:gd name="T32" fmla="*/ 0 w 544"/>
              <a:gd name="T33" fmla="*/ 915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44" h="1073">
                <a:moveTo>
                  <a:pt x="0" y="915"/>
                </a:moveTo>
                <a:cubicBezTo>
                  <a:pt x="0" y="199"/>
                  <a:pt x="0" y="199"/>
                  <a:pt x="0" y="199"/>
                </a:cubicBezTo>
                <a:cubicBezTo>
                  <a:pt x="68" y="199"/>
                  <a:pt x="68" y="199"/>
                  <a:pt x="68" y="199"/>
                </a:cubicBezTo>
                <a:cubicBezTo>
                  <a:pt x="70" y="95"/>
                  <a:pt x="161" y="0"/>
                  <a:pt x="274" y="0"/>
                </a:cubicBezTo>
                <a:cubicBezTo>
                  <a:pt x="340" y="0"/>
                  <a:pt x="398" y="32"/>
                  <a:pt x="436" y="81"/>
                </a:cubicBezTo>
                <a:cubicBezTo>
                  <a:pt x="444" y="91"/>
                  <a:pt x="451" y="103"/>
                  <a:pt x="457" y="115"/>
                </a:cubicBezTo>
                <a:cubicBezTo>
                  <a:pt x="462" y="124"/>
                  <a:pt x="466" y="132"/>
                  <a:pt x="469" y="142"/>
                </a:cubicBezTo>
                <a:cubicBezTo>
                  <a:pt x="475" y="161"/>
                  <a:pt x="479" y="191"/>
                  <a:pt x="479" y="199"/>
                </a:cubicBezTo>
                <a:cubicBezTo>
                  <a:pt x="544" y="199"/>
                  <a:pt x="544" y="199"/>
                  <a:pt x="544" y="199"/>
                </a:cubicBezTo>
                <a:cubicBezTo>
                  <a:pt x="544" y="915"/>
                  <a:pt x="544" y="915"/>
                  <a:pt x="544" y="915"/>
                </a:cubicBezTo>
                <a:cubicBezTo>
                  <a:pt x="412" y="992"/>
                  <a:pt x="412" y="992"/>
                  <a:pt x="412" y="992"/>
                </a:cubicBezTo>
                <a:cubicBezTo>
                  <a:pt x="273" y="1073"/>
                  <a:pt x="273" y="1073"/>
                  <a:pt x="273" y="1073"/>
                </a:cubicBezTo>
                <a:cubicBezTo>
                  <a:pt x="228" y="1047"/>
                  <a:pt x="228" y="1047"/>
                  <a:pt x="228" y="1047"/>
                </a:cubicBezTo>
                <a:cubicBezTo>
                  <a:pt x="196" y="1028"/>
                  <a:pt x="196" y="1028"/>
                  <a:pt x="196" y="1028"/>
                </a:cubicBezTo>
                <a:cubicBezTo>
                  <a:pt x="164" y="1010"/>
                  <a:pt x="164" y="1010"/>
                  <a:pt x="164" y="1010"/>
                </a:cubicBezTo>
                <a:cubicBezTo>
                  <a:pt x="32" y="934"/>
                  <a:pt x="32" y="934"/>
                  <a:pt x="32" y="934"/>
                </a:cubicBezTo>
                <a:cubicBezTo>
                  <a:pt x="0" y="915"/>
                  <a:pt x="0" y="915"/>
                  <a:pt x="0" y="915"/>
                </a:cubicBezTo>
              </a:path>
            </a:pathLst>
          </a:custGeom>
          <a:solidFill>
            <a:schemeClr val="bg1">
              <a:lumMod val="95000"/>
            </a:schemeClr>
          </a:solidFill>
          <a:ln w="22225">
            <a:solidFill>
              <a:schemeClr val="bg1">
                <a:lumMod val="85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defTabSz="913765" fontAlgn="ctr"/>
            <a:endParaRPr lang="zh-CN" altLang="en-US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iŝľîḓê"/>
          <p:cNvSpPr/>
          <p:nvPr/>
        </p:nvSpPr>
        <p:spPr bwMode="ltGray">
          <a:xfrm>
            <a:off x="4221385" y="3070460"/>
            <a:ext cx="631912" cy="6319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marL="0" marR="0" lvl="0" indent="0" algn="ctr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ïsḻíḑe"/>
          <p:cNvSpPr/>
          <p:nvPr/>
        </p:nvSpPr>
        <p:spPr bwMode="ltGray">
          <a:xfrm>
            <a:off x="5471029" y="2377701"/>
            <a:ext cx="631912" cy="6319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marL="0" marR="0" lvl="0" indent="0" algn="ctr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ïŝḻïdê"/>
          <p:cNvSpPr/>
          <p:nvPr/>
        </p:nvSpPr>
        <p:spPr bwMode="ltGray">
          <a:xfrm>
            <a:off x="6720672" y="1684941"/>
            <a:ext cx="631912" cy="6319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Autofit/>
          </a:bodyPr>
          <a:lstStyle/>
          <a:p>
            <a:pPr marL="0" marR="0" lvl="0" indent="0" algn="ctr" defTabSz="913765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íṣļïḑé"/>
          <p:cNvSpPr txBox="1"/>
          <p:nvPr/>
        </p:nvSpPr>
        <p:spPr bwMode="invGray">
          <a:xfrm>
            <a:off x="3972254" y="3883191"/>
            <a:ext cx="1130172" cy="88403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/>
          <a:p>
            <a:pPr lvl="0" algn="ctr" defTabSz="913765" fontAlgn="ctr">
              <a:defRPr/>
            </a:pPr>
            <a:r>
              <a:rPr lang="en-US" sz="28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HCIA</a:t>
            </a:r>
          </a:p>
        </p:txBody>
      </p:sp>
      <p:sp>
        <p:nvSpPr>
          <p:cNvPr id="43" name="iṣļiďè"/>
          <p:cNvSpPr txBox="1"/>
          <p:nvPr/>
        </p:nvSpPr>
        <p:spPr bwMode="ltGray">
          <a:xfrm>
            <a:off x="5306876" y="3174368"/>
            <a:ext cx="1022855" cy="88403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/>
          <a:p>
            <a:pPr lvl="0" algn="ctr" defTabSz="913765" fontAlgn="ctr"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HCIP</a:t>
            </a:r>
          </a:p>
        </p:txBody>
      </p:sp>
      <p:sp>
        <p:nvSpPr>
          <p:cNvPr id="44" name="ïślïḋé"/>
          <p:cNvSpPr txBox="1"/>
          <p:nvPr/>
        </p:nvSpPr>
        <p:spPr bwMode="ltGray">
          <a:xfrm>
            <a:off x="6511819" y="2470519"/>
            <a:ext cx="1047212" cy="884036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/>
          <a:p>
            <a:pPr lvl="0" algn="ctr" defTabSz="913765" fontAlgn="ctr">
              <a:defRPr/>
            </a:pP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HCIE</a:t>
            </a:r>
          </a:p>
        </p:txBody>
      </p:sp>
      <p:pic>
        <p:nvPicPr>
          <p:cNvPr id="111" name="图片 1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4226904" y="3042448"/>
            <a:ext cx="643723" cy="642635"/>
          </a:xfrm>
          <a:prstGeom prst="rect">
            <a:avLst/>
          </a:prstGeom>
          <a:noFill/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6720672" y="1674218"/>
            <a:ext cx="642635" cy="642635"/>
          </a:xfrm>
          <a:prstGeom prst="rect">
            <a:avLst/>
          </a:prstGeom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5461393" y="2351176"/>
            <a:ext cx="641549" cy="64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293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 marL="404813" indent="-404813"/>
            <a:r>
              <a:rPr lang="ru-RU" dirty="0">
                <a:latin typeface="+mn-ea"/>
                <a:ea typeface="+mn-ea"/>
              </a:rPr>
              <a:t>(Один ответ) Какой из следующих типов сетевой топологии обладает самой высокой надежностью?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 dirty="0">
                <a:latin typeface="+mn-ea"/>
                <a:ea typeface="+mn-ea"/>
              </a:rPr>
              <a:t>Звезда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 dirty="0">
                <a:latin typeface="+mn-ea"/>
                <a:ea typeface="+mn-ea"/>
              </a:rPr>
              <a:t>Кольцо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 dirty="0">
                <a:latin typeface="+mn-ea"/>
                <a:ea typeface="+mn-ea"/>
              </a:rPr>
              <a:t>Полносвязная</a:t>
            </a:r>
          </a:p>
          <a:p>
            <a:pPr marL="744376" lvl="1" indent="-342900">
              <a:buFont typeface="+mj-lt"/>
              <a:buAutoNum type="alphaUcPeriod"/>
            </a:pPr>
            <a:r>
              <a:rPr lang="ru-RU" dirty="0">
                <a:latin typeface="+mn-ea"/>
                <a:ea typeface="+mn-ea"/>
              </a:rPr>
              <a:t>Дерево</a:t>
            </a:r>
          </a:p>
        </p:txBody>
      </p:sp>
    </p:spTree>
    <p:extLst>
      <p:ext uri="{BB962C8B-B14F-4D97-AF65-F5344CB8AC3E}">
        <p14:creationId xmlns:p14="http://schemas.microsoft.com/office/powerpoint/2010/main" val="11514677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По окончании этого курса вы будете:</a:t>
            </a:r>
          </a:p>
          <a:p>
            <a:pPr lvl="1"/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Знать понятия, относящиеся к связи и сетям передачи данных.</a:t>
            </a:r>
          </a:p>
          <a:p>
            <a:pPr lvl="1"/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Уметь описывать процесс передачи информации.</a:t>
            </a:r>
          </a:p>
          <a:p>
            <a:pPr lvl="1"/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Различать типы сетевых устройств и понимать их основные функции.</a:t>
            </a:r>
          </a:p>
          <a:p>
            <a:pPr lvl="1"/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Знать различные типы сетей и топологий.</a:t>
            </a:r>
          </a:p>
          <a:p>
            <a:pPr lvl="1"/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Знать понятия, относящиеся к проектированию сети и работе сетевых инженеров.</a:t>
            </a:r>
          </a:p>
        </p:txBody>
      </p:sp>
    </p:spTree>
    <p:extLst>
      <p:ext uri="{BB962C8B-B14F-4D97-AF65-F5344CB8AC3E}">
        <p14:creationId xmlns:p14="http://schemas.microsoft.com/office/powerpoint/2010/main" val="388593280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 wrap="square">
            <a:noAutofit/>
          </a:bodyPr>
          <a:lstStyle/>
          <a:p>
            <a:pPr algn="l"/>
            <a:r>
              <a:rPr lang="ru-RU" dirty="0">
                <a:solidFill>
                  <a:srgbClr val="151515"/>
                </a:solidFill>
                <a:latin typeface="+mn-ea"/>
                <a:ea typeface="+mn-ea"/>
              </a:rPr>
              <a:t>В этом разделе рассмотрены понятия сети передачи данных. Основная функция сети передачи данных заключается в реализации сетевых коммуникаций.</a:t>
            </a:r>
          </a:p>
          <a:p>
            <a:pPr algn="l"/>
            <a:r>
              <a:rPr lang="ru-RU" dirty="0">
                <a:solidFill>
                  <a:srgbClr val="151515"/>
                </a:solidFill>
                <a:latin typeface="+mn-ea"/>
                <a:ea typeface="+mn-ea"/>
              </a:rPr>
              <a:t>Также, в этом разделе описаны различные сетевые устройства, отличия между сетями </a:t>
            </a:r>
            <a:r>
              <a:rPr lang="en-US" dirty="0">
                <a:solidFill>
                  <a:srgbClr val="151515"/>
                </a:solidFill>
                <a:latin typeface="+mn-ea"/>
                <a:ea typeface="+mn-ea"/>
              </a:rPr>
              <a:t>LAN, MAN </a:t>
            </a:r>
            <a:r>
              <a:rPr lang="ru-RU" dirty="0">
                <a:solidFill>
                  <a:srgbClr val="151515"/>
                </a:solidFill>
                <a:latin typeface="+mn-ea"/>
                <a:ea typeface="+mn-ea"/>
              </a:rPr>
              <a:t>и</a:t>
            </a:r>
            <a:r>
              <a:rPr lang="en-US" dirty="0">
                <a:solidFill>
                  <a:srgbClr val="151515"/>
                </a:solidFill>
                <a:latin typeface="+mn-ea"/>
                <a:ea typeface="+mn-ea"/>
              </a:rPr>
              <a:t> WAN</a:t>
            </a:r>
            <a:r>
              <a:rPr lang="ru-RU" dirty="0">
                <a:solidFill>
                  <a:srgbClr val="151515"/>
                </a:solidFill>
                <a:latin typeface="+mn-ea"/>
                <a:ea typeface="+mn-ea"/>
              </a:rPr>
              <a:t>, а также типы топологий сети. Реальные сети состоят из различных топологий объединенных в соответствии с требованиями.</a:t>
            </a:r>
          </a:p>
          <a:p>
            <a:pPr algn="l"/>
            <a:r>
              <a:rPr lang="ru-RU" dirty="0">
                <a:solidFill>
                  <a:srgbClr val="151515"/>
                </a:solidFill>
                <a:latin typeface="+mn-ea"/>
                <a:ea typeface="+mn-ea"/>
              </a:rPr>
              <a:t>Кроме того, в данном разделе рассмотрены вопросы планирования сети и работа сетевых инженеров, а также система сертификации Huawei в области ИКТ.</a:t>
            </a:r>
          </a:p>
          <a:p>
            <a:endParaRPr lang="zh-CN" altLang="en-US" dirty="0">
              <a:solidFill>
                <a:srgbClr val="151515"/>
              </a:solidFill>
              <a:latin typeface="+mn-ea"/>
              <a:ea typeface="+mn-ea"/>
            </a:endParaRPr>
          </a:p>
          <a:p>
            <a:endParaRPr lang="zh-CN" altLang="en-US" dirty="0">
              <a:solidFill>
                <a:srgbClr val="151515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2999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53792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solidFill>
                  <a:srgbClr val="151515"/>
                </a:solidFill>
                <a:latin typeface="+mn-lt"/>
                <a:ea typeface="+mn-ea"/>
              </a:rPr>
              <a:t>Условные обозначения устройств Huawei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0" y="2530431"/>
            <a:ext cx="1637996" cy="2111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en-US"/>
            </a:defPPr>
            <a:lvl1pPr algn="ctr" fontAlgn="ctr">
              <a:defRPr sz="1400"/>
            </a:lvl1pPr>
          </a:lstStyle>
          <a:p>
            <a:r>
              <a:rPr lang="ru-RU" dirty="0">
                <a:solidFill>
                  <a:srgbClr val="151515"/>
                </a:solidFill>
              </a:rPr>
              <a:t>Обычный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маршрутизатор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1" y="1841573"/>
            <a:ext cx="658537" cy="540000"/>
          </a:xfrm>
          <a:prstGeom prst="rect">
            <a:avLst/>
          </a:prstGeom>
          <a:solidFill>
            <a:srgbClr val="E9F9FD"/>
          </a:solidFill>
        </p:spPr>
      </p:pic>
      <p:sp>
        <p:nvSpPr>
          <p:cNvPr id="7" name="TextBox 126"/>
          <p:cNvSpPr txBox="1"/>
          <p:nvPr/>
        </p:nvSpPr>
        <p:spPr>
          <a:xfrm>
            <a:off x="1465646" y="2537721"/>
            <a:ext cx="130024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solidFill>
                  <a:srgbClr val="151515"/>
                </a:solidFill>
              </a:rPr>
              <a:t>Обычный</a:t>
            </a:r>
          </a:p>
          <a:p>
            <a:pPr algn="ctr" fontAlgn="ctr"/>
            <a:r>
              <a:rPr lang="en-US" sz="1400" dirty="0" err="1"/>
              <a:t>коммутатор</a:t>
            </a:r>
            <a:endParaRPr lang="en-US" sz="1400" dirty="0"/>
          </a:p>
        </p:txBody>
      </p:sp>
      <p:sp>
        <p:nvSpPr>
          <p:cNvPr id="8" name="TextBox 129"/>
          <p:cNvSpPr txBox="1"/>
          <p:nvPr/>
        </p:nvSpPr>
        <p:spPr>
          <a:xfrm>
            <a:off x="2555253" y="2537721"/>
            <a:ext cx="1336313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Базовый </a:t>
            </a:r>
            <a:r>
              <a:rPr lang="en-US" sz="1400" dirty="0"/>
              <a:t>коммутатор</a:t>
            </a:r>
          </a:p>
        </p:txBody>
      </p:sp>
      <p:sp>
        <p:nvSpPr>
          <p:cNvPr id="9" name="TextBox 132"/>
          <p:cNvSpPr txBox="1"/>
          <p:nvPr/>
        </p:nvSpPr>
        <p:spPr>
          <a:xfrm>
            <a:off x="3817468" y="2521409"/>
            <a:ext cx="1327438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Коммутатор </a:t>
            </a:r>
            <a:r>
              <a:rPr lang="ru-RU" sz="1400" dirty="0">
                <a:solidFill>
                  <a:srgbClr val="151515"/>
                </a:solidFill>
              </a:rPr>
              <a:t>уровня</a:t>
            </a:r>
            <a:r>
              <a:rPr lang="ru-RU" sz="1400" dirty="0">
                <a:solidFill>
                  <a:srgbClr val="FF0000"/>
                </a:solidFill>
              </a:rPr>
              <a:t> </a:t>
            </a:r>
            <a:r>
              <a:rPr lang="ru-RU" sz="1400" dirty="0"/>
              <a:t>агрегации</a:t>
            </a:r>
          </a:p>
        </p:txBody>
      </p:sp>
      <p:sp>
        <p:nvSpPr>
          <p:cNvPr id="10" name="TextBox 135"/>
          <p:cNvSpPr txBox="1"/>
          <p:nvPr/>
        </p:nvSpPr>
        <p:spPr>
          <a:xfrm>
            <a:off x="4994370" y="2523142"/>
            <a:ext cx="1289642" cy="21112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Коммутатор </a:t>
            </a:r>
            <a:r>
              <a:rPr lang="ru-RU" sz="1400" dirty="0">
                <a:solidFill>
                  <a:srgbClr val="151515"/>
                </a:solidFill>
              </a:rPr>
              <a:t>уровня</a:t>
            </a:r>
          </a:p>
          <a:p>
            <a:pPr algn="ctr" fontAlgn="ctr"/>
            <a:r>
              <a:rPr lang="ru-RU" sz="1400" dirty="0"/>
              <a:t>доступа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94" y="1841573"/>
            <a:ext cx="658537" cy="54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248" y="1841573"/>
            <a:ext cx="658537" cy="54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94" y="1841573"/>
            <a:ext cx="658537" cy="540000"/>
          </a:xfrm>
          <a:prstGeom prst="rect">
            <a:avLst/>
          </a:prstGeom>
        </p:spPr>
      </p:pic>
      <p:pic>
        <p:nvPicPr>
          <p:cNvPr id="14" name="图片 13" descr="通用交换机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1621" y="1841573"/>
            <a:ext cx="660000" cy="540000"/>
          </a:xfrm>
          <a:prstGeom prst="rect">
            <a:avLst/>
          </a:prstGeom>
          <a:solidFill>
            <a:srgbClr val="E9F9FD"/>
          </a:solidFill>
        </p:spPr>
      </p:pic>
      <p:sp>
        <p:nvSpPr>
          <p:cNvPr id="19" name="TextBox 153"/>
          <p:cNvSpPr txBox="1"/>
          <p:nvPr/>
        </p:nvSpPr>
        <p:spPr>
          <a:xfrm>
            <a:off x="7232624" y="2530431"/>
            <a:ext cx="1299007" cy="19654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Межсетевой экран</a:t>
            </a:r>
          </a:p>
        </p:txBody>
      </p:sp>
      <p:sp>
        <p:nvSpPr>
          <p:cNvPr id="20" name="TextBox 61"/>
          <p:cNvSpPr txBox="1"/>
          <p:nvPr/>
        </p:nvSpPr>
        <p:spPr>
          <a:xfrm>
            <a:off x="6022492" y="2537721"/>
            <a:ext cx="1498430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Стек коммутаторов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554" y="1841573"/>
            <a:ext cx="659469" cy="540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483" y="1841573"/>
            <a:ext cx="658537" cy="540000"/>
          </a:xfrm>
          <a:prstGeom prst="rect">
            <a:avLst/>
          </a:prstGeom>
        </p:spPr>
      </p:pic>
      <p:sp>
        <p:nvSpPr>
          <p:cNvPr id="25" name="TextBox 99"/>
          <p:cNvSpPr txBox="1"/>
          <p:nvPr/>
        </p:nvSpPr>
        <p:spPr>
          <a:xfrm>
            <a:off x="9590467" y="2537721"/>
            <a:ext cx="1181690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Точка доступа</a:t>
            </a:r>
          </a:p>
        </p:txBody>
      </p:sp>
      <p:sp>
        <p:nvSpPr>
          <p:cNvPr id="26" name="TextBox 81"/>
          <p:cNvSpPr txBox="1"/>
          <p:nvPr/>
        </p:nvSpPr>
        <p:spPr>
          <a:xfrm>
            <a:off x="8388318" y="2505225"/>
            <a:ext cx="138362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 smtClean="0"/>
              <a:t>Система </a:t>
            </a:r>
            <a:r>
              <a:rPr lang="ru-RU" sz="1400" dirty="0"/>
              <a:t>управления сетью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710" y="1841573"/>
            <a:ext cx="658537" cy="5400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044" y="1841573"/>
            <a:ext cx="658537" cy="540000"/>
          </a:xfrm>
          <a:prstGeom prst="rect">
            <a:avLst/>
          </a:prstGeom>
        </p:spPr>
      </p:pic>
      <p:sp>
        <p:nvSpPr>
          <p:cNvPr id="34" name="TextBox 129"/>
          <p:cNvSpPr txBox="1"/>
          <p:nvPr/>
        </p:nvSpPr>
        <p:spPr>
          <a:xfrm>
            <a:off x="466714" y="5634036"/>
            <a:ext cx="107855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Интернет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19" y="4975009"/>
            <a:ext cx="1071941" cy="540000"/>
          </a:xfrm>
          <a:prstGeom prst="rect">
            <a:avLst/>
          </a:prstGeom>
        </p:spPr>
      </p:pic>
      <p:sp>
        <p:nvSpPr>
          <p:cNvPr id="40" name="TextBox 102"/>
          <p:cNvSpPr txBox="1"/>
          <p:nvPr/>
        </p:nvSpPr>
        <p:spPr>
          <a:xfrm>
            <a:off x="2187657" y="5634036"/>
            <a:ext cx="106872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Сетевое </a:t>
            </a:r>
            <a:r>
              <a:rPr lang="ru-RU" sz="1400" dirty="0" smtClean="0"/>
              <a:t>облако</a:t>
            </a:r>
            <a:endParaRPr lang="ru-RU" sz="1400" strike="sngStrike" dirty="0">
              <a:solidFill>
                <a:srgbClr val="FF0000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3583" y="5002438"/>
            <a:ext cx="940344" cy="540000"/>
          </a:xfrm>
          <a:prstGeom prst="rect">
            <a:avLst/>
          </a:prstGeom>
        </p:spPr>
      </p:pic>
      <p:sp>
        <p:nvSpPr>
          <p:cNvPr id="49" name="TextBox 4"/>
          <p:cNvSpPr txBox="1"/>
          <p:nvPr/>
        </p:nvSpPr>
        <p:spPr>
          <a:xfrm>
            <a:off x="3623096" y="4185282"/>
            <a:ext cx="160171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Сервер аутентификации</a:t>
            </a:r>
          </a:p>
        </p:txBody>
      </p:sp>
      <p:sp>
        <p:nvSpPr>
          <p:cNvPr id="50" name="TextBox 108"/>
          <p:cNvSpPr txBox="1"/>
          <p:nvPr/>
        </p:nvSpPr>
        <p:spPr>
          <a:xfrm>
            <a:off x="2607796" y="4146419"/>
            <a:ext cx="1335132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FTP-сервер</a:t>
            </a:r>
          </a:p>
        </p:txBody>
      </p:sp>
      <p:sp>
        <p:nvSpPr>
          <p:cNvPr id="52" name="TextBox 153"/>
          <p:cNvSpPr txBox="1"/>
          <p:nvPr/>
        </p:nvSpPr>
        <p:spPr>
          <a:xfrm>
            <a:off x="348825" y="4146419"/>
            <a:ext cx="1314329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>
                <a:solidFill>
                  <a:srgbClr val="151515"/>
                </a:solidFill>
              </a:rPr>
              <a:t>Обычный</a:t>
            </a:r>
            <a:r>
              <a:rPr lang="ru-RU" sz="1400" dirty="0"/>
              <a:t> сервер</a:t>
            </a: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21" y="3487539"/>
            <a:ext cx="658537" cy="54000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2248" y="3487539"/>
            <a:ext cx="658537" cy="54000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094" y="3487539"/>
            <a:ext cx="658537" cy="540000"/>
          </a:xfrm>
          <a:prstGeom prst="rect">
            <a:avLst/>
          </a:prstGeom>
        </p:spPr>
      </p:pic>
      <p:sp>
        <p:nvSpPr>
          <p:cNvPr id="64" name="TextBox 4"/>
          <p:cNvSpPr txBox="1"/>
          <p:nvPr/>
        </p:nvSpPr>
        <p:spPr>
          <a:xfrm>
            <a:off x="5944580" y="4146419"/>
            <a:ext cx="1576342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200" dirty="0"/>
              <a:t>Пользователь корпоративной сети</a:t>
            </a:r>
          </a:p>
        </p:txBody>
      </p:sp>
      <p:sp>
        <p:nvSpPr>
          <p:cNvPr id="65" name="TextBox 87"/>
          <p:cNvSpPr txBox="1"/>
          <p:nvPr/>
        </p:nvSpPr>
        <p:spPr>
          <a:xfrm>
            <a:off x="4848426" y="4133948"/>
            <a:ext cx="1476272" cy="3200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200" dirty="0"/>
              <a:t>Пользователь частной сети</a:t>
            </a:r>
          </a:p>
        </p:txBody>
      </p:sp>
      <p:sp>
        <p:nvSpPr>
          <p:cNvPr id="66" name="TextBox 96"/>
          <p:cNvSpPr txBox="1"/>
          <p:nvPr/>
        </p:nvSpPr>
        <p:spPr>
          <a:xfrm>
            <a:off x="7331979" y="4146419"/>
            <a:ext cx="1078434" cy="3159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Компания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294" y="3487539"/>
            <a:ext cx="658537" cy="54000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3483" y="3487539"/>
            <a:ext cx="658537" cy="54000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020" y="3487539"/>
            <a:ext cx="658537" cy="54000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215" y="1841573"/>
            <a:ext cx="410973" cy="540000"/>
          </a:xfrm>
          <a:prstGeom prst="rect">
            <a:avLst/>
          </a:prstGeom>
        </p:spPr>
      </p:pic>
      <p:sp>
        <p:nvSpPr>
          <p:cNvPr id="71" name="TextBox 108"/>
          <p:cNvSpPr txBox="1"/>
          <p:nvPr/>
        </p:nvSpPr>
        <p:spPr>
          <a:xfrm>
            <a:off x="10727659" y="2537721"/>
            <a:ext cx="922084" cy="7386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Базовая станция</a:t>
            </a:r>
          </a:p>
        </p:txBody>
      </p:sp>
      <p:pic>
        <p:nvPicPr>
          <p:cNvPr id="72" name="图片 7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710" y="3487539"/>
            <a:ext cx="658537" cy="540000"/>
          </a:xfrm>
          <a:prstGeom prst="rect">
            <a:avLst/>
          </a:prstGeom>
        </p:spPr>
      </p:pic>
      <p:sp>
        <p:nvSpPr>
          <p:cNvPr id="73" name="TextBox 105"/>
          <p:cNvSpPr txBox="1"/>
          <p:nvPr/>
        </p:nvSpPr>
        <p:spPr>
          <a:xfrm>
            <a:off x="8343056" y="4110819"/>
            <a:ext cx="1569430" cy="27308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Командировка</a:t>
            </a:r>
          </a:p>
        </p:txBody>
      </p:sp>
      <p:sp>
        <p:nvSpPr>
          <p:cNvPr id="74" name="TextBox 123"/>
          <p:cNvSpPr txBox="1"/>
          <p:nvPr/>
        </p:nvSpPr>
        <p:spPr>
          <a:xfrm>
            <a:off x="6596934" y="5634036"/>
            <a:ext cx="127138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ПК</a:t>
            </a:r>
          </a:p>
        </p:txBody>
      </p:sp>
      <p:sp>
        <p:nvSpPr>
          <p:cNvPr id="75" name="TextBox 126"/>
          <p:cNvSpPr txBox="1"/>
          <p:nvPr/>
        </p:nvSpPr>
        <p:spPr>
          <a:xfrm>
            <a:off x="8049908" y="5634036"/>
            <a:ext cx="1068726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Планшет</a:t>
            </a:r>
            <a:endParaRPr lang="en-US" sz="1400" dirty="0"/>
          </a:p>
        </p:txBody>
      </p:sp>
      <p:sp>
        <p:nvSpPr>
          <p:cNvPr id="76" name="TextBox 129"/>
          <p:cNvSpPr txBox="1"/>
          <p:nvPr/>
        </p:nvSpPr>
        <p:spPr>
          <a:xfrm>
            <a:off x="9288424" y="5634036"/>
            <a:ext cx="1078551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Моб. телефон</a:t>
            </a:r>
          </a:p>
        </p:txBody>
      </p:sp>
      <p:sp>
        <p:nvSpPr>
          <p:cNvPr id="77" name="TextBox 132"/>
          <p:cNvSpPr txBox="1"/>
          <p:nvPr/>
        </p:nvSpPr>
        <p:spPr>
          <a:xfrm>
            <a:off x="10538777" y="5634036"/>
            <a:ext cx="1299849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Ноутбук</a:t>
            </a:r>
          </a:p>
        </p:txBody>
      </p:sp>
      <p:pic>
        <p:nvPicPr>
          <p:cNvPr id="78" name="图片 77" descr="故障链路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300997" y="4977874"/>
            <a:ext cx="724172" cy="540000"/>
          </a:xfrm>
          <a:prstGeom prst="rect">
            <a:avLst/>
          </a:prstGeom>
        </p:spPr>
      </p:pic>
      <p:pic>
        <p:nvPicPr>
          <p:cNvPr id="79" name="图片 78" descr="SAN网络-蓝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9726792" y="4960052"/>
            <a:ext cx="329610" cy="540000"/>
          </a:xfrm>
          <a:prstGeom prst="rect">
            <a:avLst/>
          </a:prstGeom>
        </p:spPr>
      </p:pic>
      <p:pic>
        <p:nvPicPr>
          <p:cNvPr id="80" name="图片 79" descr="IP电话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620213" y="4925408"/>
            <a:ext cx="574412" cy="540000"/>
          </a:xfrm>
          <a:prstGeom prst="rect">
            <a:avLst/>
          </a:prstGeom>
        </p:spPr>
      </p:pic>
      <p:pic>
        <p:nvPicPr>
          <p:cNvPr id="81" name="图片 80" descr="PC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896248" y="4972208"/>
            <a:ext cx="703126" cy="540000"/>
          </a:xfrm>
          <a:prstGeom prst="rect">
            <a:avLst/>
          </a:prstGeom>
        </p:spPr>
      </p:pic>
      <p:pic>
        <p:nvPicPr>
          <p:cNvPr id="82" name="图片 81" descr="笔记本电脑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758027" y="5010008"/>
            <a:ext cx="861349" cy="540000"/>
          </a:xfrm>
          <a:prstGeom prst="rect">
            <a:avLst/>
          </a:prstGeom>
        </p:spPr>
      </p:pic>
      <p:sp>
        <p:nvSpPr>
          <p:cNvPr id="83" name="TextBox 150"/>
          <p:cNvSpPr txBox="1"/>
          <p:nvPr/>
        </p:nvSpPr>
        <p:spPr>
          <a:xfrm>
            <a:off x="5156933" y="5634036"/>
            <a:ext cx="1520577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IP-телефон</a:t>
            </a:r>
          </a:p>
        </p:txBody>
      </p:sp>
      <p:pic>
        <p:nvPicPr>
          <p:cNvPr id="89" name="图片 88" descr="AC-蓝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851312" y="3487539"/>
            <a:ext cx="660000" cy="540000"/>
          </a:xfrm>
          <a:prstGeom prst="rect">
            <a:avLst/>
          </a:prstGeom>
        </p:spPr>
      </p:pic>
      <p:sp>
        <p:nvSpPr>
          <p:cNvPr id="90" name="TextBox 78"/>
          <p:cNvSpPr txBox="1"/>
          <p:nvPr/>
        </p:nvSpPr>
        <p:spPr>
          <a:xfrm>
            <a:off x="9453778" y="4238596"/>
            <a:ext cx="1734923" cy="39479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Контроллер доступа</a:t>
            </a:r>
            <a:endParaRPr lang="en-US" sz="1400" dirty="0"/>
          </a:p>
        </p:txBody>
      </p:sp>
      <p:pic>
        <p:nvPicPr>
          <p:cNvPr id="92" name="图片 91" descr="wifi信号蓝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866255" y="3487539"/>
            <a:ext cx="644892" cy="540000"/>
          </a:xfrm>
          <a:prstGeom prst="rect">
            <a:avLst/>
          </a:prstGeom>
        </p:spPr>
      </p:pic>
      <p:sp>
        <p:nvSpPr>
          <p:cNvPr id="93" name="TextBox 81"/>
          <p:cNvSpPr txBox="1"/>
          <p:nvPr/>
        </p:nvSpPr>
        <p:spPr>
          <a:xfrm>
            <a:off x="10548926" y="4146419"/>
            <a:ext cx="1279551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Wi-Fi-сигналы</a:t>
            </a:r>
          </a:p>
        </p:txBody>
      </p:sp>
      <p:sp>
        <p:nvSpPr>
          <p:cNvPr id="95" name="TextBox 81"/>
          <p:cNvSpPr txBox="1"/>
          <p:nvPr/>
        </p:nvSpPr>
        <p:spPr>
          <a:xfrm>
            <a:off x="1686618" y="4146418"/>
            <a:ext cx="896172" cy="30777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Кластер</a:t>
            </a: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729" y="3487539"/>
            <a:ext cx="658537" cy="540000"/>
          </a:xfrm>
          <a:prstGeom prst="rect">
            <a:avLst/>
          </a:prstGeom>
        </p:spPr>
      </p:pic>
      <p:sp>
        <p:nvSpPr>
          <p:cNvPr id="104" name="Freeform 159"/>
          <p:cNvSpPr>
            <a:spLocks noChangeAspect="1"/>
          </p:cNvSpPr>
          <p:nvPr/>
        </p:nvSpPr>
        <p:spPr>
          <a:xfrm flipH="1">
            <a:off x="3885550" y="5036915"/>
            <a:ext cx="1033040" cy="540000"/>
          </a:xfrm>
          <a:custGeom>
            <a:avLst/>
            <a:gdLst>
              <a:gd name="connsiteX0" fmla="*/ 2693983 w 4431601"/>
              <a:gd name="connsiteY0" fmla="*/ 0 h 2316519"/>
              <a:gd name="connsiteX1" fmla="*/ 1918242 w 4431601"/>
              <a:gd name="connsiteY1" fmla="*/ 324162 h 2316519"/>
              <a:gd name="connsiteX2" fmla="*/ 1859647 w 4431601"/>
              <a:gd name="connsiteY2" fmla="*/ 395807 h 2316519"/>
              <a:gd name="connsiteX3" fmla="*/ 1815580 w 4431601"/>
              <a:gd name="connsiteY3" fmla="*/ 362462 h 2316519"/>
              <a:gd name="connsiteX4" fmla="*/ 1347603 w 4431601"/>
              <a:gd name="connsiteY4" fmla="*/ 231362 h 2316519"/>
              <a:gd name="connsiteX5" fmla="*/ 527605 w 4431601"/>
              <a:gd name="connsiteY5" fmla="*/ 844290 h 2316519"/>
              <a:gd name="connsiteX6" fmla="*/ 523639 w 4431601"/>
              <a:gd name="connsiteY6" fmla="*/ 880372 h 2316519"/>
              <a:gd name="connsiteX7" fmla="*/ 444716 w 4431601"/>
              <a:gd name="connsiteY7" fmla="*/ 905088 h 2316519"/>
              <a:gd name="connsiteX8" fmla="*/ 0 w 4431601"/>
              <a:gd name="connsiteY8" fmla="*/ 1581940 h 2316519"/>
              <a:gd name="connsiteX9" fmla="*/ 653694 w 4431601"/>
              <a:gd name="connsiteY9" fmla="*/ 2312727 h 2316519"/>
              <a:gd name="connsiteX10" fmla="*/ 653931 w 4431601"/>
              <a:gd name="connsiteY10" fmla="*/ 2312739 h 2316519"/>
              <a:gd name="connsiteX11" fmla="*/ 653931 w 4431601"/>
              <a:gd name="connsiteY11" fmla="*/ 2316518 h 2316519"/>
              <a:gd name="connsiteX12" fmla="*/ 728123 w 4431601"/>
              <a:gd name="connsiteY12" fmla="*/ 2316518 h 2316519"/>
              <a:gd name="connsiteX13" fmla="*/ 728142 w 4431601"/>
              <a:gd name="connsiteY13" fmla="*/ 2316519 h 2316519"/>
              <a:gd name="connsiteX14" fmla="*/ 728162 w 4431601"/>
              <a:gd name="connsiteY14" fmla="*/ 2316518 h 2316519"/>
              <a:gd name="connsiteX15" fmla="*/ 3745239 w 4431601"/>
              <a:gd name="connsiteY15" fmla="*/ 2316518 h 2316519"/>
              <a:gd name="connsiteX16" fmla="*/ 3745249 w 4431601"/>
              <a:gd name="connsiteY16" fmla="*/ 2316519 h 2316519"/>
              <a:gd name="connsiteX17" fmla="*/ 3745259 w 4431601"/>
              <a:gd name="connsiteY17" fmla="*/ 2316518 h 2316519"/>
              <a:gd name="connsiteX18" fmla="*/ 3788771 w 4431601"/>
              <a:gd name="connsiteY18" fmla="*/ 2316518 h 2316519"/>
              <a:gd name="connsiteX19" fmla="*/ 3788771 w 4431601"/>
              <a:gd name="connsiteY19" fmla="*/ 2312093 h 2316519"/>
              <a:gd name="connsiteX20" fmla="*/ 3883573 w 4431601"/>
              <a:gd name="connsiteY20" fmla="*/ 2302452 h 2316519"/>
              <a:gd name="connsiteX21" fmla="*/ 4431601 w 4431601"/>
              <a:gd name="connsiteY21" fmla="*/ 1624103 h 2316519"/>
              <a:gd name="connsiteX22" fmla="*/ 3883573 w 4431601"/>
              <a:gd name="connsiteY22" fmla="*/ 945754 h 2316519"/>
              <a:gd name="connsiteX23" fmla="*/ 3773844 w 4431601"/>
              <a:gd name="connsiteY23" fmla="*/ 934595 h 2316519"/>
              <a:gd name="connsiteX24" fmla="*/ 3768759 w 4431601"/>
              <a:gd name="connsiteY24" fmla="*/ 883707 h 2316519"/>
              <a:gd name="connsiteX25" fmla="*/ 2693983 w 4431601"/>
              <a:gd name="connsiteY25" fmla="*/ 0 h 2316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4431601" h="2316519">
                <a:moveTo>
                  <a:pt x="2693983" y="0"/>
                </a:moveTo>
                <a:cubicBezTo>
                  <a:pt x="2391037" y="0"/>
                  <a:pt x="2116771" y="123878"/>
                  <a:pt x="1918242" y="324162"/>
                </a:cubicBezTo>
                <a:lnTo>
                  <a:pt x="1859647" y="395807"/>
                </a:lnTo>
                <a:lnTo>
                  <a:pt x="1815580" y="362462"/>
                </a:lnTo>
                <a:cubicBezTo>
                  <a:pt x="1681993" y="279692"/>
                  <a:pt x="1520952" y="231362"/>
                  <a:pt x="1347603" y="231362"/>
                </a:cubicBezTo>
                <a:cubicBezTo>
                  <a:pt x="943122" y="231362"/>
                  <a:pt x="605652" y="494493"/>
                  <a:pt x="527605" y="844290"/>
                </a:cubicBezTo>
                <a:lnTo>
                  <a:pt x="523639" y="880372"/>
                </a:lnTo>
                <a:lnTo>
                  <a:pt x="444716" y="905088"/>
                </a:lnTo>
                <a:cubicBezTo>
                  <a:pt x="183375" y="1016603"/>
                  <a:pt x="0" y="1277667"/>
                  <a:pt x="0" y="1581940"/>
                </a:cubicBezTo>
                <a:cubicBezTo>
                  <a:pt x="0" y="1962281"/>
                  <a:pt x="286523" y="2275109"/>
                  <a:pt x="653694" y="2312727"/>
                </a:cubicBezTo>
                <a:lnTo>
                  <a:pt x="653931" y="2312739"/>
                </a:lnTo>
                <a:lnTo>
                  <a:pt x="653931" y="2316518"/>
                </a:lnTo>
                <a:lnTo>
                  <a:pt x="728123" y="2316518"/>
                </a:lnTo>
                <a:lnTo>
                  <a:pt x="728142" y="2316519"/>
                </a:lnTo>
                <a:lnTo>
                  <a:pt x="728162" y="2316518"/>
                </a:lnTo>
                <a:lnTo>
                  <a:pt x="3745239" y="2316518"/>
                </a:lnTo>
                <a:lnTo>
                  <a:pt x="3745249" y="2316519"/>
                </a:lnTo>
                <a:lnTo>
                  <a:pt x="3745259" y="2316518"/>
                </a:lnTo>
                <a:lnTo>
                  <a:pt x="3788771" y="2316518"/>
                </a:lnTo>
                <a:lnTo>
                  <a:pt x="3788771" y="2312093"/>
                </a:lnTo>
                <a:lnTo>
                  <a:pt x="3883573" y="2302452"/>
                </a:lnTo>
                <a:cubicBezTo>
                  <a:pt x="4196332" y="2237887"/>
                  <a:pt x="4431601" y="1958713"/>
                  <a:pt x="4431601" y="1624103"/>
                </a:cubicBezTo>
                <a:cubicBezTo>
                  <a:pt x="4431601" y="1289493"/>
                  <a:pt x="4196332" y="1010319"/>
                  <a:pt x="3883573" y="945754"/>
                </a:cubicBezTo>
                <a:lnTo>
                  <a:pt x="3773844" y="934595"/>
                </a:lnTo>
                <a:lnTo>
                  <a:pt x="3768759" y="883707"/>
                </a:lnTo>
                <a:cubicBezTo>
                  <a:pt x="3666462" y="379376"/>
                  <a:pt x="3224139" y="0"/>
                  <a:pt x="2693983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ctr"/>
            <a:endParaRPr lang="en-US" dirty="0"/>
          </a:p>
        </p:txBody>
      </p:sp>
      <p:sp>
        <p:nvSpPr>
          <p:cNvPr id="106" name="TextBox 102"/>
          <p:cNvSpPr txBox="1"/>
          <p:nvPr/>
        </p:nvSpPr>
        <p:spPr>
          <a:xfrm>
            <a:off x="3871148" y="5634036"/>
            <a:ext cx="1068726" cy="5232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fontAlgn="ctr"/>
            <a:r>
              <a:rPr lang="ru-RU" sz="1400" dirty="0"/>
              <a:t>Сетевое </a:t>
            </a:r>
            <a:r>
              <a:rPr lang="ru-RU" sz="1400" dirty="0" smtClean="0"/>
              <a:t>облако</a:t>
            </a:r>
            <a:endParaRPr lang="ru-RU" sz="1400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3146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r>
              <a:rPr lang="ru-RU" b="1" dirty="0">
                <a:latin typeface="+mn-ea"/>
                <a:ea typeface="+mn-ea"/>
              </a:rPr>
              <a:t>Связь и сети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Типы сетей и топологий</a:t>
            </a:r>
          </a:p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Сетевая инженерия и 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работа сетевых инженеров</a:t>
            </a:r>
          </a:p>
        </p:txBody>
      </p:sp>
    </p:spTree>
    <p:extLst>
      <p:ext uri="{BB962C8B-B14F-4D97-AF65-F5344CB8AC3E}">
        <p14:creationId xmlns:p14="http://schemas.microsoft.com/office/powerpoint/2010/main" val="9563557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 wrap="square">
            <a:no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Коммуникации – это передача информации и обмен ею между людьми, между людьми и вещами, а также между вещами через определенные средства и поведение.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Под сетевой связью понимается 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соединение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между </a:t>
            </a:r>
            <a:r>
              <a:rPr lang="ru-RU" sz="18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конечными</a:t>
            </a: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устройствами через компьютерную сеть.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ru-RU" sz="1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Примеры сетевой связи: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endParaRPr lang="ru-RU" altLang="zh-CN" sz="1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Концепция сетевой связи</a:t>
            </a:r>
          </a:p>
        </p:txBody>
      </p:sp>
      <p:pic>
        <p:nvPicPr>
          <p:cNvPr id="7" name="图片 6" descr="P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499" y="3215680"/>
            <a:ext cx="720000" cy="552960"/>
          </a:xfrm>
          <a:prstGeom prst="rect">
            <a:avLst/>
          </a:prstGeom>
        </p:spPr>
      </p:pic>
      <p:cxnSp>
        <p:nvCxnSpPr>
          <p:cNvPr id="8" name="直接连接符 7"/>
          <p:cNvCxnSpPr>
            <a:stCxn id="7" idx="3"/>
            <a:endCxn id="9" idx="1"/>
          </p:cNvCxnSpPr>
          <p:nvPr/>
        </p:nvCxnSpPr>
        <p:spPr bwMode="auto">
          <a:xfrm>
            <a:off x="2315499" y="3492160"/>
            <a:ext cx="2088385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9" name="图片 8" descr="P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884" y="3215680"/>
            <a:ext cx="720000" cy="5529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 bwMode="auto">
          <a:xfrm>
            <a:off x="1265042" y="3920886"/>
            <a:ext cx="4275963" cy="3779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Файлы передаются между двумя компьютерами (терминалами) через сетевой кабель.</a:t>
            </a:r>
          </a:p>
        </p:txBody>
      </p:sp>
      <p:pic>
        <p:nvPicPr>
          <p:cNvPr id="11" name="图片 10" descr="P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08" y="4474680"/>
            <a:ext cx="720000" cy="552960"/>
          </a:xfrm>
          <a:prstGeom prst="rect">
            <a:avLst/>
          </a:prstGeom>
        </p:spPr>
      </p:pic>
      <p:cxnSp>
        <p:nvCxnSpPr>
          <p:cNvPr id="12" name="直接连接符 11"/>
          <p:cNvCxnSpPr>
            <a:stCxn id="11" idx="0"/>
            <a:endCxn id="14" idx="2"/>
          </p:cNvCxnSpPr>
          <p:nvPr/>
        </p:nvCxnSpPr>
        <p:spPr bwMode="auto">
          <a:xfrm flipV="1">
            <a:off x="6888008" y="3552912"/>
            <a:ext cx="1962258" cy="92176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3" name="图片 12" descr="P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2524" y="4474680"/>
            <a:ext cx="720000" cy="552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266" y="2962512"/>
            <a:ext cx="720000" cy="590400"/>
          </a:xfrm>
          <a:prstGeom prst="rect">
            <a:avLst/>
          </a:prstGeom>
        </p:spPr>
      </p:pic>
      <p:pic>
        <p:nvPicPr>
          <p:cNvPr id="15" name="图片 14" descr="P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52" y="4474680"/>
            <a:ext cx="720000" cy="552960"/>
          </a:xfrm>
          <a:prstGeom prst="rect">
            <a:avLst/>
          </a:prstGeom>
        </p:spPr>
      </p:pic>
      <p:cxnSp>
        <p:nvCxnSpPr>
          <p:cNvPr id="16" name="直接连接符 15"/>
          <p:cNvCxnSpPr>
            <a:stCxn id="15" idx="0"/>
            <a:endCxn id="14" idx="2"/>
          </p:cNvCxnSpPr>
          <p:nvPr/>
        </p:nvCxnSpPr>
        <p:spPr bwMode="auto">
          <a:xfrm flipV="1">
            <a:off x="8184152" y="3552912"/>
            <a:ext cx="666114" cy="92176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直接连接符 16"/>
          <p:cNvCxnSpPr>
            <a:stCxn id="13" idx="0"/>
            <a:endCxn id="14" idx="2"/>
          </p:cNvCxnSpPr>
          <p:nvPr/>
        </p:nvCxnSpPr>
        <p:spPr bwMode="auto">
          <a:xfrm flipH="1" flipV="1">
            <a:off x="8850266" y="3552912"/>
            <a:ext cx="1962258" cy="92176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8" name="图片 17" descr="PC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5499" y="5181106"/>
            <a:ext cx="720000" cy="552960"/>
          </a:xfrm>
          <a:prstGeom prst="rect">
            <a:avLst/>
          </a:prstGeom>
        </p:spPr>
      </p:pic>
      <p:cxnSp>
        <p:nvCxnSpPr>
          <p:cNvPr id="19" name="直接连接符 18"/>
          <p:cNvCxnSpPr>
            <a:stCxn id="18" idx="3"/>
            <a:endCxn id="28" idx="1"/>
          </p:cNvCxnSpPr>
          <p:nvPr/>
        </p:nvCxnSpPr>
        <p:spPr bwMode="auto">
          <a:xfrm>
            <a:off x="2315499" y="5457586"/>
            <a:ext cx="2088313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文本框 19"/>
          <p:cNvSpPr txBox="1"/>
          <p:nvPr/>
        </p:nvSpPr>
        <p:spPr bwMode="auto">
          <a:xfrm>
            <a:off x="1810569" y="5900468"/>
            <a:ext cx="3516439" cy="3779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</a:t>
            </a:r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 (терминал) загружает файлы через Интернет.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628" y="5194042"/>
            <a:ext cx="1130587" cy="569544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 bwMode="auto">
          <a:xfrm>
            <a:off x="6864364" y="5202404"/>
            <a:ext cx="4022454" cy="3779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Файлы передаются между несколькими компьютерами (терминалами) через маршрутизатор.</a:t>
            </a:r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2495600" y="5162386"/>
            <a:ext cx="1620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12" y="5162386"/>
            <a:ext cx="720000" cy="590400"/>
          </a:xfrm>
          <a:prstGeom prst="rect">
            <a:avLst/>
          </a:prstGeom>
        </p:spPr>
      </p:pic>
      <p:cxnSp>
        <p:nvCxnSpPr>
          <p:cNvPr id="33" name="直接连接符 32"/>
          <p:cNvCxnSpPr/>
          <p:nvPr/>
        </p:nvCxnSpPr>
        <p:spPr bwMode="auto">
          <a:xfrm>
            <a:off x="2495600" y="3323692"/>
            <a:ext cx="1620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triangle" w="med" len="med"/>
            <a:tailEnd type="none" w="med" len="med"/>
          </a:ln>
          <a:effectLst/>
        </p:spPr>
      </p:cxnSp>
      <p:sp>
        <p:nvSpPr>
          <p:cNvPr id="34" name="文本框 33"/>
          <p:cNvSpPr txBox="1"/>
          <p:nvPr/>
        </p:nvSpPr>
        <p:spPr bwMode="auto">
          <a:xfrm>
            <a:off x="9311664" y="4546688"/>
            <a:ext cx="326947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en-US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</p:txBody>
      </p:sp>
      <p:sp>
        <p:nvSpPr>
          <p:cNvPr id="35" name="任意多边形 34"/>
          <p:cNvSpPr/>
          <p:nvPr/>
        </p:nvSpPr>
        <p:spPr bwMode="auto">
          <a:xfrm>
            <a:off x="7385640" y="3705635"/>
            <a:ext cx="1277692" cy="682953"/>
          </a:xfrm>
          <a:custGeom>
            <a:avLst/>
            <a:gdLst>
              <a:gd name="connsiteX0" fmla="*/ 754380 w 1277692"/>
              <a:gd name="connsiteY0" fmla="*/ 682953 h 682953"/>
              <a:gd name="connsiteX1" fmla="*/ 1112520 w 1277692"/>
              <a:gd name="connsiteY1" fmla="*/ 233373 h 682953"/>
              <a:gd name="connsiteX2" fmla="*/ 1249680 w 1277692"/>
              <a:gd name="connsiteY2" fmla="*/ 50493 h 682953"/>
              <a:gd name="connsiteX3" fmla="*/ 1249680 w 1277692"/>
              <a:gd name="connsiteY3" fmla="*/ 4773 h 682953"/>
              <a:gd name="connsiteX4" fmla="*/ 952500 w 1277692"/>
              <a:gd name="connsiteY4" fmla="*/ 141933 h 682953"/>
              <a:gd name="connsiteX5" fmla="*/ 0 w 1277692"/>
              <a:gd name="connsiteY5" fmla="*/ 599133 h 68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7692" h="682953">
                <a:moveTo>
                  <a:pt x="754380" y="682953"/>
                </a:moveTo>
                <a:lnTo>
                  <a:pt x="1112520" y="233373"/>
                </a:lnTo>
                <a:cubicBezTo>
                  <a:pt x="1195070" y="127963"/>
                  <a:pt x="1226820" y="88593"/>
                  <a:pt x="1249680" y="50493"/>
                </a:cubicBezTo>
                <a:cubicBezTo>
                  <a:pt x="1272540" y="12393"/>
                  <a:pt x="1299210" y="-10467"/>
                  <a:pt x="1249680" y="4773"/>
                </a:cubicBezTo>
                <a:cubicBezTo>
                  <a:pt x="1200150" y="20013"/>
                  <a:pt x="952500" y="141933"/>
                  <a:pt x="952500" y="141933"/>
                </a:cubicBezTo>
                <a:lnTo>
                  <a:pt x="0" y="599133"/>
                </a:lnTo>
              </a:path>
            </a:pathLst>
          </a:custGeom>
          <a:noFill/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fontAlgn="ctr">
              <a:spcBef>
                <a:spcPct val="0"/>
              </a:spcBef>
              <a:spcAft>
                <a:spcPct val="0"/>
              </a:spcAft>
            </a:pPr>
            <a:endParaRPr lang="zh-CN" altLang="en-US" sz="1000">
              <a:latin typeface="Arial" panose="020B0604020202020204" pitchFamily="34" charset="0"/>
              <a:ea typeface="宋体" pitchFamily="2" charset="-122"/>
              <a:cs typeface="Arial" panose="020B0604020202020204" pitchFamily="34" charset="0"/>
            </a:endParaRPr>
          </a:p>
        </p:txBody>
      </p:sp>
      <p:sp>
        <p:nvSpPr>
          <p:cNvPr id="40" name="矩形 33"/>
          <p:cNvSpPr/>
          <p:nvPr/>
        </p:nvSpPr>
        <p:spPr bwMode="auto">
          <a:xfrm>
            <a:off x="3699545" y="2994135"/>
            <a:ext cx="718730" cy="221545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43" name="矩形 33"/>
          <p:cNvSpPr/>
          <p:nvPr/>
        </p:nvSpPr>
        <p:spPr bwMode="auto">
          <a:xfrm>
            <a:off x="3699545" y="4824962"/>
            <a:ext cx="718730" cy="276662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46" name="矩形 33"/>
          <p:cNvSpPr/>
          <p:nvPr/>
        </p:nvSpPr>
        <p:spPr bwMode="auto">
          <a:xfrm>
            <a:off x="7518038" y="4226035"/>
            <a:ext cx="739202" cy="248645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9195875" y="3087583"/>
            <a:ext cx="2087318" cy="3779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Маршрутизатор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32" name="五边形 31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</a:t>
              </a:r>
              <a:r>
                <a:rPr lang="en-US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связь</a:t>
              </a:r>
            </a:p>
          </p:txBody>
        </p:sp>
        <p:sp>
          <p:nvSpPr>
            <p:cNvPr id="36" name="燕尾形 35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</a:t>
              </a:r>
              <a:r>
                <a:rPr lang="en-US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 </a:t>
              </a:r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93473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74840" y="1348933"/>
            <a:ext cx="11306175" cy="4680000"/>
          </a:xfrm>
        </p:spPr>
        <p:txBody>
          <a:bodyPr wrap="square">
            <a:noAutofit/>
          </a:bodyPr>
          <a:lstStyle/>
          <a:p>
            <a:r>
              <a:rPr lang="ru-RU" sz="21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Передача </a:t>
            </a:r>
            <a:r>
              <a:rPr lang="ru-RU" sz="21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информации </a:t>
            </a:r>
            <a:r>
              <a:rPr lang="ru-RU" sz="2100" dirty="0">
                <a:solidFill>
                  <a:srgbClr val="151515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сетях </a:t>
            </a:r>
            <a:r>
              <a:rPr lang="ru-RU" sz="21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аналогична передаче реальных объектов.</a:t>
            </a:r>
          </a:p>
          <a:p>
            <a:endParaRPr lang="ru-RU" altLang="zh-CN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Процесс передачи информации</a:t>
            </a:r>
          </a:p>
        </p:txBody>
      </p:sp>
      <p:sp>
        <p:nvSpPr>
          <p:cNvPr id="4" name="圆角矩形 3"/>
          <p:cNvSpPr/>
          <p:nvPr/>
        </p:nvSpPr>
        <p:spPr bwMode="auto">
          <a:xfrm>
            <a:off x="1379476" y="4118485"/>
            <a:ext cx="9433048" cy="1583482"/>
          </a:xfrm>
          <a:prstGeom prst="roundRect">
            <a:avLst/>
          </a:prstGeom>
          <a:solidFill>
            <a:srgbClr val="F3FBFE"/>
          </a:solidFill>
          <a:ln w="12700" cap="flat" cmpd="sng" algn="ctr">
            <a:solidFill>
              <a:srgbClr val="99DFF9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 bwMode="auto">
          <a:xfrm>
            <a:off x="1379476" y="2030253"/>
            <a:ext cx="9433048" cy="1583482"/>
          </a:xfrm>
          <a:prstGeom prst="roundRect">
            <a:avLst/>
          </a:prstGeom>
          <a:solidFill>
            <a:srgbClr val="FFFFFF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6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6" name="图片 5" descr="SAN网络-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488" y="2616765"/>
            <a:ext cx="288000" cy="471830"/>
          </a:xfrm>
          <a:prstGeom prst="rect">
            <a:avLst/>
          </a:prstGeom>
        </p:spPr>
      </p:pic>
      <p:sp>
        <p:nvSpPr>
          <p:cNvPr id="7" name="立方体 6"/>
          <p:cNvSpPr/>
          <p:nvPr/>
        </p:nvSpPr>
        <p:spPr bwMode="auto">
          <a:xfrm>
            <a:off x="2771620" y="2618654"/>
            <a:ext cx="576064" cy="468052"/>
          </a:xfrm>
          <a:prstGeom prst="cube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7" descr="酒店-蓝.pn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127816" y="2557921"/>
            <a:ext cx="720000" cy="5895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948" y="2498305"/>
            <a:ext cx="720000" cy="708750"/>
          </a:xfrm>
          <a:prstGeom prst="rect">
            <a:avLst/>
          </a:prstGeom>
        </p:spPr>
      </p:pic>
      <p:pic>
        <p:nvPicPr>
          <p:cNvPr id="10" name="图片 9" descr="酒店-蓝.png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128080" y="2557921"/>
            <a:ext cx="720000" cy="589518"/>
          </a:xfrm>
          <a:prstGeom prst="rect">
            <a:avLst/>
          </a:prstGeom>
        </p:spPr>
      </p:pic>
      <p:sp>
        <p:nvSpPr>
          <p:cNvPr id="11" name="立方体 10"/>
          <p:cNvSpPr/>
          <p:nvPr/>
        </p:nvSpPr>
        <p:spPr bwMode="auto">
          <a:xfrm>
            <a:off x="8628212" y="2618654"/>
            <a:ext cx="576064" cy="468052"/>
          </a:xfrm>
          <a:prstGeom prst="cube">
            <a:avLst/>
          </a:prstGeom>
          <a:solidFill>
            <a:schemeClr val="bg1">
              <a:lumMod val="95000"/>
            </a:schemeClr>
          </a:solidFill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ru-RU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图片 11" descr="SAN网络-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408" y="2616765"/>
            <a:ext cx="288000" cy="47183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 bwMode="auto">
          <a:xfrm flipV="1">
            <a:off x="1991544" y="2911187"/>
            <a:ext cx="6912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直接箭头连接符 13"/>
          <p:cNvCxnSpPr/>
          <p:nvPr/>
        </p:nvCxnSpPr>
        <p:spPr bwMode="auto">
          <a:xfrm flipV="1">
            <a:off x="3395700" y="2911187"/>
            <a:ext cx="6912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5" name="直接箭头连接符 14"/>
          <p:cNvCxnSpPr/>
          <p:nvPr/>
        </p:nvCxnSpPr>
        <p:spPr bwMode="auto">
          <a:xfrm flipV="1">
            <a:off x="4907868" y="2911187"/>
            <a:ext cx="6912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6" name="直接箭头连接符 15"/>
          <p:cNvCxnSpPr/>
          <p:nvPr/>
        </p:nvCxnSpPr>
        <p:spPr bwMode="auto">
          <a:xfrm flipV="1">
            <a:off x="6348028" y="2911187"/>
            <a:ext cx="6912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直接箭头连接符 16"/>
          <p:cNvCxnSpPr/>
          <p:nvPr/>
        </p:nvCxnSpPr>
        <p:spPr bwMode="auto">
          <a:xfrm flipV="1">
            <a:off x="7896200" y="2911187"/>
            <a:ext cx="6912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直接箭头连接符 17"/>
          <p:cNvCxnSpPr/>
          <p:nvPr/>
        </p:nvCxnSpPr>
        <p:spPr bwMode="auto">
          <a:xfrm flipV="1">
            <a:off x="9264352" y="2911187"/>
            <a:ext cx="6912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9" name="图片 18" descr="PC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1564" y="4658545"/>
            <a:ext cx="720000" cy="5529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04" y="4639825"/>
            <a:ext cx="720000" cy="5904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1114" y="4629025"/>
            <a:ext cx="1214866" cy="612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044" y="4639825"/>
            <a:ext cx="720000" cy="590400"/>
          </a:xfrm>
          <a:prstGeom prst="rect">
            <a:avLst/>
          </a:prstGeom>
        </p:spPr>
      </p:pic>
      <p:pic>
        <p:nvPicPr>
          <p:cNvPr id="23" name="图片 22" descr="PC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6260" y="4658545"/>
            <a:ext cx="720000" cy="552960"/>
          </a:xfrm>
          <a:prstGeom prst="rect">
            <a:avLst/>
          </a:prstGeom>
        </p:spPr>
      </p:pic>
      <p:cxnSp>
        <p:nvCxnSpPr>
          <p:cNvPr id="24" name="直接连接符 23"/>
          <p:cNvCxnSpPr>
            <a:stCxn id="19" idx="3"/>
            <a:endCxn id="20" idx="1"/>
          </p:cNvCxnSpPr>
          <p:nvPr/>
        </p:nvCxnSpPr>
        <p:spPr bwMode="auto">
          <a:xfrm>
            <a:off x="2891564" y="4935025"/>
            <a:ext cx="126014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直接连接符 24"/>
          <p:cNvCxnSpPr>
            <a:stCxn id="20" idx="3"/>
            <a:endCxn id="21" idx="1"/>
          </p:cNvCxnSpPr>
          <p:nvPr/>
        </p:nvCxnSpPr>
        <p:spPr bwMode="auto">
          <a:xfrm>
            <a:off x="4871704" y="4935025"/>
            <a:ext cx="54941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直接连接符 25"/>
          <p:cNvCxnSpPr>
            <a:stCxn id="21" idx="3"/>
            <a:endCxn id="22" idx="1"/>
          </p:cNvCxnSpPr>
          <p:nvPr/>
        </p:nvCxnSpPr>
        <p:spPr bwMode="auto">
          <a:xfrm>
            <a:off x="6635980" y="4935025"/>
            <a:ext cx="576064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直接连接符 26"/>
          <p:cNvCxnSpPr>
            <a:stCxn id="22" idx="3"/>
            <a:endCxn id="23" idx="1"/>
          </p:cNvCxnSpPr>
          <p:nvPr/>
        </p:nvCxnSpPr>
        <p:spPr bwMode="auto">
          <a:xfrm>
            <a:off x="7932044" y="4935025"/>
            <a:ext cx="1224216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文本框 28"/>
          <p:cNvSpPr txBox="1"/>
          <p:nvPr/>
        </p:nvSpPr>
        <p:spPr bwMode="auto">
          <a:xfrm>
            <a:off x="1298275" y="3168597"/>
            <a:ext cx="1045339" cy="3738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</a:t>
            </a: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2553727" y="3147439"/>
            <a:ext cx="960298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Посылка</a:t>
            </a: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3519548" y="3182381"/>
            <a:ext cx="2030621" cy="3006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Распределительный центр</a:t>
            </a:r>
          </a:p>
        </p:txBody>
      </p:sp>
      <p:sp>
        <p:nvSpPr>
          <p:cNvPr id="32" name="文本框 31"/>
          <p:cNvSpPr txBox="1"/>
          <p:nvPr/>
        </p:nvSpPr>
        <p:spPr bwMode="auto">
          <a:xfrm>
            <a:off x="5739548" y="3182381"/>
            <a:ext cx="715257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Небо</a:t>
            </a: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6478469" y="3171278"/>
            <a:ext cx="2019222" cy="360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Распределительный центр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8422381" y="3182381"/>
            <a:ext cx="979946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15151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Посылка</a:t>
            </a:r>
          </a:p>
        </p:txBody>
      </p:sp>
      <p:sp>
        <p:nvSpPr>
          <p:cNvPr id="35" name="文本框 34"/>
          <p:cNvSpPr txBox="1"/>
          <p:nvPr/>
        </p:nvSpPr>
        <p:spPr bwMode="auto">
          <a:xfrm>
            <a:off x="9570289" y="3174507"/>
            <a:ext cx="1132344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Объекты</a:t>
            </a: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1703488" y="5270613"/>
            <a:ext cx="1327093" cy="2360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</a:t>
            </a: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3519549" y="5270613"/>
            <a:ext cx="1724490" cy="254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Маршрутизатор-шлюз</a:t>
            </a: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5421114" y="5270613"/>
            <a:ext cx="1099650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Интернет</a:t>
            </a:r>
          </a:p>
        </p:txBody>
      </p:sp>
      <p:sp>
        <p:nvSpPr>
          <p:cNvPr id="39" name="文本框 38"/>
          <p:cNvSpPr txBox="1"/>
          <p:nvPr/>
        </p:nvSpPr>
        <p:spPr bwMode="auto">
          <a:xfrm>
            <a:off x="6842148" y="5270613"/>
            <a:ext cx="1655543" cy="265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Маршрутизатор-шлюз</a:t>
            </a:r>
          </a:p>
        </p:txBody>
      </p:sp>
      <p:sp>
        <p:nvSpPr>
          <p:cNvPr id="40" name="文本框 39"/>
          <p:cNvSpPr txBox="1"/>
          <p:nvPr/>
        </p:nvSpPr>
        <p:spPr bwMode="auto">
          <a:xfrm>
            <a:off x="9038328" y="5270613"/>
            <a:ext cx="1234080" cy="339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</a:t>
            </a:r>
          </a:p>
        </p:txBody>
      </p:sp>
      <p:sp>
        <p:nvSpPr>
          <p:cNvPr id="56" name="矩形 33"/>
          <p:cNvSpPr/>
          <p:nvPr/>
        </p:nvSpPr>
        <p:spPr bwMode="auto">
          <a:xfrm>
            <a:off x="1433444" y="4458366"/>
            <a:ext cx="701918" cy="236183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57" name="矩形 33"/>
          <p:cNvSpPr/>
          <p:nvPr/>
        </p:nvSpPr>
        <p:spPr bwMode="auto">
          <a:xfrm>
            <a:off x="9979902" y="4494669"/>
            <a:ext cx="697716" cy="236183"/>
          </a:xfrm>
          <a:prstGeom prst="rect">
            <a:avLst/>
          </a:prstGeom>
          <a:solidFill>
            <a:srgbClr val="00B0F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Данные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086584" y="4148381"/>
            <a:ext cx="1000316" cy="615122"/>
            <a:chOff x="3200794" y="4250984"/>
            <a:chExt cx="1000316" cy="615122"/>
          </a:xfrm>
        </p:grpSpPr>
        <p:sp>
          <p:nvSpPr>
            <p:cNvPr id="46" name="文本框 45"/>
            <p:cNvSpPr txBox="1"/>
            <p:nvPr/>
          </p:nvSpPr>
          <p:spPr bwMode="auto">
            <a:xfrm>
              <a:off x="3242724" y="4250984"/>
              <a:ext cx="740522" cy="3163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99980" tIns="49986" rIns="99980" bIns="49986" rtlCol="0">
              <a:noAutofit/>
            </a:bodyPr>
            <a:lstStyle/>
            <a:p>
              <a:pPr algn="ctr" defTabSz="1001649" eaLnBrk="0" fontAlgn="ctr" hangingPunct="0"/>
              <a:r>
                <a:rPr lang="ru-RU" sz="1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Пакет</a:t>
              </a:r>
            </a:p>
          </p:txBody>
        </p:sp>
        <p:sp>
          <p:nvSpPr>
            <p:cNvPr id="58" name="矩形 33"/>
            <p:cNvSpPr/>
            <p:nvPr/>
          </p:nvSpPr>
          <p:spPr bwMode="auto">
            <a:xfrm>
              <a:off x="3467628" y="4597272"/>
              <a:ext cx="733482" cy="246584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solidFill>
                <a:srgbClr val="1AABE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r>
                <a:rPr lang="ru-RU" sz="1400" dirty="0">
                  <a:solidFill>
                    <a:schemeClr val="bg1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Данные</a:t>
              </a:r>
            </a:p>
          </p:txBody>
        </p:sp>
        <p:sp>
          <p:nvSpPr>
            <p:cNvPr id="59" name="矩形 33"/>
            <p:cNvSpPr/>
            <p:nvPr/>
          </p:nvSpPr>
          <p:spPr bwMode="auto">
            <a:xfrm>
              <a:off x="3200794" y="4597272"/>
              <a:ext cx="266834" cy="268834"/>
            </a:xfrm>
            <a:prstGeom prst="rect">
              <a:avLst/>
            </a:prstGeom>
            <a:solidFill>
              <a:srgbClr val="F3FBFE"/>
            </a:solidFill>
            <a:ln w="12700" cap="flat" cmpd="sng" algn="ctr">
              <a:solidFill>
                <a:srgbClr val="1AABE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ctr"/>
              <a:endParaRPr lang="ru-RU" altLang="zh-CN" sz="1400" kern="0" dirty="0">
                <a:solidFill>
                  <a:srgbClr val="1D1D1A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61" name="文本框 60"/>
          <p:cNvSpPr txBox="1"/>
          <p:nvPr/>
        </p:nvSpPr>
        <p:spPr bwMode="auto">
          <a:xfrm>
            <a:off x="8192582" y="4148381"/>
            <a:ext cx="740522" cy="316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9980" tIns="49986" rIns="99980" bIns="49986" rtlCol="0">
            <a:noAutofit/>
          </a:bodyPr>
          <a:lstStyle/>
          <a:p>
            <a:pPr algn="ctr" defTabSz="1001649" eaLnBrk="0" fontAlgn="ctr" hangingPunct="0"/>
            <a:r>
              <a:rPr lang="ru-RU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Пакет</a:t>
            </a:r>
          </a:p>
        </p:txBody>
      </p:sp>
      <p:sp>
        <p:nvSpPr>
          <p:cNvPr id="62" name="矩形 33"/>
          <p:cNvSpPr/>
          <p:nvPr/>
        </p:nvSpPr>
        <p:spPr bwMode="auto">
          <a:xfrm>
            <a:off x="8417486" y="4494669"/>
            <a:ext cx="738774" cy="298730"/>
          </a:xfrm>
          <a:prstGeom prst="rect">
            <a:avLst/>
          </a:prstGeom>
          <a:solidFill>
            <a:srgbClr val="00B0F0"/>
          </a:solidFill>
          <a:ln w="12700" cap="flat" cmpd="sng" algn="ctr">
            <a:solidFill>
              <a:srgbClr val="00B0F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方正兰亭黑简体" panose="02000000000000000000" pitchFamily="2" charset="-122"/>
                <a:cs typeface="Arial" panose="020B0604020202020204" pitchFamily="34" charset="0"/>
              </a:rPr>
              <a:t>Данные</a:t>
            </a:r>
          </a:p>
        </p:txBody>
      </p:sp>
      <p:sp>
        <p:nvSpPr>
          <p:cNvPr id="63" name="矩形 33"/>
          <p:cNvSpPr/>
          <p:nvPr/>
        </p:nvSpPr>
        <p:spPr bwMode="auto">
          <a:xfrm>
            <a:off x="8222466" y="4494669"/>
            <a:ext cx="195020" cy="268834"/>
          </a:xfrm>
          <a:prstGeom prst="rect">
            <a:avLst/>
          </a:prstGeom>
          <a:solidFill>
            <a:srgbClr val="F3FBFE"/>
          </a:solidFill>
          <a:ln w="12700" cap="flat" cmpd="sng" algn="ctr">
            <a:solidFill>
              <a:srgbClr val="1AABE2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ctr"/>
            <a:endParaRPr lang="ru-RU" altLang="zh-CN" sz="1400" kern="0" dirty="0">
              <a:solidFill>
                <a:srgbClr val="1D1D1A"/>
              </a:solidFill>
              <a:latin typeface="Arial" panose="020B0604020202020204" pitchFamily="34" charset="0"/>
              <a:ea typeface="方正兰亭黑简体" panose="020000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54" name="五边形 53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Сетевая связь</a:t>
              </a:r>
            </a:p>
          </p:txBody>
        </p:sp>
        <p:sp>
          <p:nvSpPr>
            <p:cNvPr id="55" name="燕尾形 54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Arial" panose="020B0604020202020204" pitchFamily="34" charset="0"/>
                  <a:ea typeface="方正兰亭黑简体" panose="02000000000000000000" pitchFamily="2" charset="-122"/>
                  <a:cs typeface="Arial" panose="020B0604020202020204" pitchFamily="34" charset="0"/>
                </a:rPr>
                <a:t>Сеть 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22365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68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wrap="square">
            <a:noAutofit/>
          </a:bodyPr>
          <a:lstStyle/>
          <a:p>
            <a:r>
              <a:rPr lang="ru-RU" dirty="0">
                <a:latin typeface="+mn-ea"/>
                <a:ea typeface="+mn-ea"/>
              </a:rPr>
              <a:t>Общие термины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517569"/>
              </p:ext>
            </p:extLst>
          </p:nvPr>
        </p:nvGraphicFramePr>
        <p:xfrm>
          <a:off x="1002323" y="1254297"/>
          <a:ext cx="10128739" cy="45415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65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7622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Термин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noProof="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Описание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Полезная нагрузка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Передаваемая информация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Пакет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Блок данных, коммутируемый и передаваемый по сети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Заголовок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Блок</a:t>
                      </a:r>
                      <a:r>
                        <a:rPr lang="ru-RU" sz="1600" baseline="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данных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добавляемый перед полезной нагрузкой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 err="1">
                          <a:solidFill>
                            <a:srgbClr val="151515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Концевик</a:t>
                      </a:r>
                      <a:endParaRPr lang="ru-RU" sz="1600" noProof="0" dirty="0">
                        <a:solidFill>
                          <a:srgbClr val="151515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Блок</a:t>
                      </a:r>
                      <a:r>
                        <a:rPr lang="ru-RU" sz="1600" baseline="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данных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добавляемый после полезной нагрузки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Инкапсуляция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Процесс добавления заголовка и </a:t>
                      </a:r>
                      <a:r>
                        <a:rPr lang="ru-RU" sz="1600" noProof="0" dirty="0" err="1">
                          <a:solidFill>
                            <a:srgbClr val="151515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концевика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к полезной нагрузке для формирования нового пакета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Декапсуляция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Процесс удаления заголовка и </a:t>
                      </a:r>
                      <a:r>
                        <a:rPr lang="ru-RU" sz="1600" noProof="0" dirty="0" err="1">
                          <a:solidFill>
                            <a:srgbClr val="151515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концевика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пакета для получения полезной нагрузки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Шлюз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Сетевое устройство, обеспечивающее такие функции, как преобразование протоколов, выбор маршрута и обмен данными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Маршрутизатор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Сетевое устройство, которое выбирает путь пересылки для пакетов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noProof="0" dirty="0">
                          <a:solidFill>
                            <a:srgbClr val="151515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Конечное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устройство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1600" noProof="0" dirty="0">
                          <a:solidFill>
                            <a:srgbClr val="151515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Устройство</a:t>
                      </a:r>
                      <a:r>
                        <a:rPr lang="ru-RU" sz="1600" noProof="0" dirty="0"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системы передачи данных, используемое в качестве отправителя или получателя данных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D2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678543" y="126000"/>
            <a:ext cx="4381457" cy="213120"/>
            <a:chOff x="7678543" y="126000"/>
            <a:chExt cx="4381457" cy="213120"/>
          </a:xfrm>
        </p:grpSpPr>
        <p:sp>
          <p:nvSpPr>
            <p:cNvPr id="8" name="五边形 7"/>
            <p:cNvSpPr/>
            <p:nvPr/>
          </p:nvSpPr>
          <p:spPr bwMode="auto">
            <a:xfrm>
              <a:off x="7678543" y="126000"/>
              <a:ext cx="1962098" cy="213120"/>
            </a:xfrm>
            <a:prstGeom prst="homePlate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b="1" kern="0" dirty="0">
                  <a:solidFill>
                    <a:srgbClr val="FFFFFF"/>
                  </a:solidFill>
                  <a:latin typeface="Huawei Sans" panose="020C0503030203020204" pitchFamily="34" charset="0"/>
                  <a:ea typeface="方正兰亭黑简体" panose="02000000000000000000" pitchFamily="2" charset="-122"/>
                  <a:cs typeface="Huawei Sans" panose="020C0503030203020204" pitchFamily="34" charset="0"/>
                </a:rPr>
                <a:t>Сетевая связь</a:t>
              </a:r>
            </a:p>
          </p:txBody>
        </p:sp>
        <p:sp>
          <p:nvSpPr>
            <p:cNvPr id="9" name="燕尾形 8"/>
            <p:cNvSpPr/>
            <p:nvPr/>
          </p:nvSpPr>
          <p:spPr bwMode="auto">
            <a:xfrm>
              <a:off x="9563367" y="126000"/>
              <a:ext cx="2496633" cy="213120"/>
            </a:xfrm>
            <a:prstGeom prst="chevron">
              <a:avLst/>
            </a:prstGeom>
            <a:solidFill>
              <a:schemeClr val="bg1">
                <a:lumMod val="8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algn="ctr" fontAlgn="b"/>
              <a:r>
                <a:rPr lang="ru-RU" altLang="zh-CN" sz="1200" kern="0" dirty="0">
                  <a:latin typeface="Huawei Sans" panose="020C0503030203020204" pitchFamily="34" charset="0"/>
                  <a:ea typeface="方正兰亭黑简体" panose="02000000000000000000" pitchFamily="2" charset="-122"/>
                  <a:cs typeface="Huawei Sans" panose="020C0503030203020204" pitchFamily="34" charset="0"/>
                </a:rPr>
                <a:t>Сеть передачи данных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42015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9.03.15"/>
  <p:tag name="AS_TITLE" val="Aspose.Slides for .NET 4.0"/>
  <p:tag name="AS_VERSION" val="19.3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方正+Huawei">
      <a:majorFont>
        <a:latin typeface="Huawei Sans"/>
        <a:ea typeface="方正兰亭黑简体"/>
        <a:cs typeface="Arial"/>
      </a:majorFont>
      <a:minorFont>
        <a:latin typeface="Huawei Sans"/>
        <a:ea typeface="方正兰亭黑简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2C5B4B712841F4C8A7AAEE2CD191271" ma:contentTypeVersion="1" ma:contentTypeDescription="Create a new document." ma:contentTypeScope="" ma:versionID="fd4f534fc22f1d982cc2e0e62ad2af45">
  <xsd:schema xmlns:xsd="http://www.w3.org/2001/XMLSchema" xmlns:xs="http://www.w3.org/2001/XMLSchema" xmlns:p="http://schemas.microsoft.com/office/2006/metadata/properties" xmlns:ns2="475f1e55-3009-46d8-9566-5d569a2b3a98" targetNamespace="http://schemas.microsoft.com/office/2006/metadata/properties" ma:root="true" ma:fieldsID="1d095aabec1d15598815726bd4b054a7" ns2:_="">
    <xsd:import namespace="475f1e55-3009-46d8-9566-5d569a2b3a98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75f1e55-3009-46d8-9566-5d569a2b3a9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F834DB-578E-444C-B018-3CDD2C042FDB}">
  <ds:schemaRefs/>
</ds:datastoreItem>
</file>

<file path=customXml/itemProps2.xml><?xml version="1.0" encoding="utf-8"?>
<ds:datastoreItem xmlns:ds="http://schemas.openxmlformats.org/officeDocument/2006/customXml" ds:itemID="{2417C23A-B16F-4AF8-BC7A-05B6601CAC9D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  <ds:schemaRef ds:uri="http://purl.org/dc/terms/"/>
    <ds:schemaRef ds:uri="http://purl.org/dc/elements/1.1/"/>
    <ds:schemaRef ds:uri="475f1e55-3009-46d8-9566-5d569a2b3a98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E95E68CF-0328-4918-8322-157A1ED4000B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1274</TotalTime>
  <Words>3695</Words>
  <Application>Microsoft Office PowerPoint</Application>
  <PresentationFormat>Widescreen</PresentationFormat>
  <Paragraphs>460</Paragraphs>
  <Slides>31</Slides>
  <Notes>31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Huawei Sans</vt:lpstr>
      <vt:lpstr>微软雅黑</vt:lpstr>
      <vt:lpstr>宋体</vt:lpstr>
      <vt:lpstr>方正兰亭黑简体</vt:lpstr>
      <vt:lpstr>Arial</vt:lpstr>
      <vt:lpstr>Courier New</vt:lpstr>
      <vt:lpstr>Wingdings</vt:lpstr>
      <vt:lpstr>1_自定义设计方案</vt:lpstr>
      <vt:lpstr>Сети передачи данных. Основы.</vt:lpstr>
      <vt:lpstr>PowerPoint Presentation</vt:lpstr>
      <vt:lpstr>PowerPoint Presentation</vt:lpstr>
      <vt:lpstr>Условные обозначения устройств Huawei</vt:lpstr>
      <vt:lpstr>PowerPoint Presentation</vt:lpstr>
      <vt:lpstr>Концепция сетевой связи</vt:lpstr>
      <vt:lpstr>Процесс передачи информации</vt:lpstr>
      <vt:lpstr>PowerPoint Presentation</vt:lpstr>
      <vt:lpstr>Общие термины</vt:lpstr>
      <vt:lpstr>Концепция сети передачи данных</vt:lpstr>
      <vt:lpstr>Коммутаторы</vt:lpstr>
      <vt:lpstr>Маршрутизаторы</vt:lpstr>
      <vt:lpstr>Межсетевые экраны</vt:lpstr>
      <vt:lpstr>Беспроводные устройства</vt:lpstr>
      <vt:lpstr>PowerPoint Presentation</vt:lpstr>
      <vt:lpstr>LAN, MAN и WAN</vt:lpstr>
      <vt:lpstr>PowerPoint Presentation</vt:lpstr>
      <vt:lpstr>LAN, MAN и WAN в сфере образования</vt:lpstr>
      <vt:lpstr>Топологии сетей</vt:lpstr>
      <vt:lpstr>Типы топологий сети</vt:lpstr>
      <vt:lpstr>PowerPoint Presentation</vt:lpstr>
      <vt:lpstr>PowerPoint Presentation</vt:lpstr>
      <vt:lpstr>Сетевая инженерия</vt:lpstr>
      <vt:lpstr>Сетевой инженер</vt:lpstr>
      <vt:lpstr>Путь освоения технологий для сетевых инженеров </vt:lpstr>
      <vt:lpstr>Сертификация Huawei — стимулирование развития талантов для предприятий</vt:lpstr>
      <vt:lpstr>Портфель сертификации Huawei</vt:lpstr>
      <vt:lpstr>Портфель сертификации Huawei в области связи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fanyan (A)</dc:creator>
  <cp:lastModifiedBy>Bulinov Angrik</cp:lastModifiedBy>
  <cp:revision>231</cp:revision>
  <dcterms:created xsi:type="dcterms:W3CDTF">2018-11-29T10:16:29Z</dcterms:created>
  <dcterms:modified xsi:type="dcterms:W3CDTF">2021-04-12T14:08:31Z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(3)7wuxEl8uvobuuHibzelKlX8pQpwCLOG/CeuurMmvq/dTshEiMZ7IUGdPdsqMIqgDsRBT123h
8eFNR1DL2wbs3025Q6UFOaryVsJLhF2LeEyFppOFJPKly9/Hvi3mMbbCw708DBNUwb6YHh9n
TkkLs25kYhlAT5l49PxAlxsj8x82CugZU8p6TysT+MLYvb5127ABCYWvOZ7F8zD4CF2hzf/i
ORGziTOJsRvAi/lM80</vt:lpwstr>
  </property>
  <property fmtid="{D5CDD505-2E9C-101B-9397-08002B2CF9AE}" pid="3" name="_2015_ms_pID_7253431">
    <vt:lpwstr>MR9De3Y+Qtc+ROIBKGPGN9iiLL4ZyDooltW0/Jnx+NnL+hKqf7Bg1g
SWw3ABwa6V7iunKJosTyWpY0oEXjphjM8Gw80ChM2XRQbRgm2KrxoxpsBSNrkSINP0IAnfCK
geXfVn0Ar0Q+nRdAoQH4Hr4CGpQyiwFHz2rtK6Z9PWS9JShnQvEkgwie3RFo7ByJ5P1PrT+9
IbT2xsBcZGBF8n/LIzMne0g4anKG4W5ifbPd</vt:lpwstr>
  </property>
  <property fmtid="{D5CDD505-2E9C-101B-9397-08002B2CF9AE}" pid="4" name="_2015_ms_pID_7253432">
    <vt:lpwstr>gw==</vt:lpwstr>
  </property>
  <property fmtid="{D5CDD505-2E9C-101B-9397-08002B2CF9AE}" pid="5" name="ContentTypeId">
    <vt:lpwstr>0x01010002C5B4B712841F4C8A7AAEE2CD191271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1618209020</vt:lpwstr>
  </property>
</Properties>
</file>